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69" r:id="rId4"/>
    <p:sldId id="274" r:id="rId5"/>
    <p:sldId id="277" r:id="rId6"/>
    <p:sldId id="279" r:id="rId7"/>
    <p:sldId id="273" r:id="rId8"/>
    <p:sldId id="280" r:id="rId9"/>
    <p:sldId id="261" r:id="rId10"/>
    <p:sldId id="259" r:id="rId11"/>
    <p:sldId id="272" r:id="rId12"/>
    <p:sldId id="263" r:id="rId13"/>
    <p:sldId id="278" r:id="rId14"/>
    <p:sldId id="275" r:id="rId15"/>
    <p:sldId id="281" r:id="rId16"/>
    <p:sldId id="282" r:id="rId17"/>
    <p:sldId id="283" r:id="rId18"/>
    <p:sldId id="276" r:id="rId19"/>
    <p:sldId id="271" r:id="rId20"/>
    <p:sldId id="268" r:id="rId21"/>
    <p:sldId id="270"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94" autoAdjust="0"/>
    <p:restoredTop sz="94660"/>
  </p:normalViewPr>
  <p:slideViewPr>
    <p:cSldViewPr snapToGrid="0" snapToObjects="1">
      <p:cViewPr varScale="1">
        <p:scale>
          <a:sx n="74" d="100"/>
          <a:sy n="74" d="100"/>
        </p:scale>
        <p:origin x="-1482" y="-90"/>
      </p:cViewPr>
      <p:guideLst>
        <p:guide orient="horz" pos="2160"/>
        <p:guide pos="2880"/>
      </p:guideLst>
    </p:cSldViewPr>
  </p:slideViewPr>
  <p:notesTextViewPr>
    <p:cViewPr>
      <p:scale>
        <a:sx n="100" d="100"/>
        <a:sy n="100" d="100"/>
      </p:scale>
      <p:origin x="0" y="0"/>
    </p:cViewPr>
  </p:notesTextViewPr>
  <p:sorterViewPr>
    <p:cViewPr>
      <p:scale>
        <a:sx n="128" d="100"/>
        <a:sy n="128" d="100"/>
      </p:scale>
      <p:origin x="0" y="48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30B56450-CD44-FF41-B9B8-A3DAE4877C15}" type="datetimeFigureOut">
              <a:rPr lang="en-US" smtClean="0"/>
              <a:pPr/>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95ED8-4670-DF46-B184-15B031D5E4DF}" type="slidenum">
              <a:rPr lang="en-US" smtClean="0"/>
              <a:pPr/>
              <a:t>‹#›</a:t>
            </a:fld>
            <a:endParaRPr lang="en-US"/>
          </a:p>
        </p:txBody>
      </p:sp>
    </p:spTree>
    <p:extLst>
      <p:ext uri="{BB962C8B-B14F-4D97-AF65-F5344CB8AC3E}">
        <p14:creationId xmlns:p14="http://schemas.microsoft.com/office/powerpoint/2010/main" val="3462863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30B56450-CD44-FF41-B9B8-A3DAE4877C15}" type="datetimeFigureOut">
              <a:rPr lang="en-US" smtClean="0"/>
              <a:pPr/>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95ED8-4670-DF46-B184-15B031D5E4DF}" type="slidenum">
              <a:rPr lang="en-US" smtClean="0"/>
              <a:pPr/>
              <a:t>‹#›</a:t>
            </a:fld>
            <a:endParaRPr lang="en-US"/>
          </a:p>
        </p:txBody>
      </p:sp>
    </p:spTree>
    <p:extLst>
      <p:ext uri="{BB962C8B-B14F-4D97-AF65-F5344CB8AC3E}">
        <p14:creationId xmlns:p14="http://schemas.microsoft.com/office/powerpoint/2010/main" val="4139629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30B56450-CD44-FF41-B9B8-A3DAE4877C15}" type="datetimeFigureOut">
              <a:rPr lang="en-US" smtClean="0"/>
              <a:pPr/>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95ED8-4670-DF46-B184-15B031D5E4DF}" type="slidenum">
              <a:rPr lang="en-US" smtClean="0"/>
              <a:pPr/>
              <a:t>‹#›</a:t>
            </a:fld>
            <a:endParaRPr lang="en-US"/>
          </a:p>
        </p:txBody>
      </p:sp>
    </p:spTree>
    <p:extLst>
      <p:ext uri="{BB962C8B-B14F-4D97-AF65-F5344CB8AC3E}">
        <p14:creationId xmlns:p14="http://schemas.microsoft.com/office/powerpoint/2010/main" val="600975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30B56450-CD44-FF41-B9B8-A3DAE4877C15}" type="datetimeFigureOut">
              <a:rPr lang="en-US" smtClean="0"/>
              <a:pPr/>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95ED8-4670-DF46-B184-15B031D5E4DF}" type="slidenum">
              <a:rPr lang="en-US" smtClean="0"/>
              <a:pPr/>
              <a:t>‹#›</a:t>
            </a:fld>
            <a:endParaRPr lang="en-US"/>
          </a:p>
        </p:txBody>
      </p:sp>
    </p:spTree>
    <p:extLst>
      <p:ext uri="{BB962C8B-B14F-4D97-AF65-F5344CB8AC3E}">
        <p14:creationId xmlns:p14="http://schemas.microsoft.com/office/powerpoint/2010/main" val="4176488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30B56450-CD44-FF41-B9B8-A3DAE4877C15}" type="datetimeFigureOut">
              <a:rPr lang="en-US" smtClean="0"/>
              <a:pPr/>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95ED8-4670-DF46-B184-15B031D5E4DF}" type="slidenum">
              <a:rPr lang="en-US" smtClean="0"/>
              <a:pPr/>
              <a:t>‹#›</a:t>
            </a:fld>
            <a:endParaRPr lang="en-US"/>
          </a:p>
        </p:txBody>
      </p:sp>
    </p:spTree>
    <p:extLst>
      <p:ext uri="{BB962C8B-B14F-4D97-AF65-F5344CB8AC3E}">
        <p14:creationId xmlns:p14="http://schemas.microsoft.com/office/powerpoint/2010/main" val="3142612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30B56450-CD44-FF41-B9B8-A3DAE4877C15}" type="datetimeFigureOut">
              <a:rPr lang="en-US" smtClean="0"/>
              <a:pPr/>
              <a:t>3/23/2012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B95ED8-4670-DF46-B184-15B031D5E4DF}" type="slidenum">
              <a:rPr lang="en-US" smtClean="0"/>
              <a:pPr/>
              <a:t>‹#›</a:t>
            </a:fld>
            <a:endParaRPr lang="en-US"/>
          </a:p>
        </p:txBody>
      </p:sp>
    </p:spTree>
    <p:extLst>
      <p:ext uri="{BB962C8B-B14F-4D97-AF65-F5344CB8AC3E}">
        <p14:creationId xmlns:p14="http://schemas.microsoft.com/office/powerpoint/2010/main" val="4057488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30B56450-CD44-FF41-B9B8-A3DAE4877C15}" type="datetimeFigureOut">
              <a:rPr lang="en-US" smtClean="0"/>
              <a:pPr/>
              <a:t>3/23/2012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B95ED8-4670-DF46-B184-15B031D5E4DF}" type="slidenum">
              <a:rPr lang="en-US" smtClean="0"/>
              <a:pPr/>
              <a:t>‹#›</a:t>
            </a:fld>
            <a:endParaRPr lang="en-US"/>
          </a:p>
        </p:txBody>
      </p:sp>
    </p:spTree>
    <p:extLst>
      <p:ext uri="{BB962C8B-B14F-4D97-AF65-F5344CB8AC3E}">
        <p14:creationId xmlns:p14="http://schemas.microsoft.com/office/powerpoint/2010/main" val="3641052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30B56450-CD44-FF41-B9B8-A3DAE4877C15}" type="datetimeFigureOut">
              <a:rPr lang="en-US" smtClean="0"/>
              <a:pPr/>
              <a:t>3/23/2012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B95ED8-4670-DF46-B184-15B031D5E4DF}" type="slidenum">
              <a:rPr lang="en-US" smtClean="0"/>
              <a:pPr/>
              <a:t>‹#›</a:t>
            </a:fld>
            <a:endParaRPr lang="en-US"/>
          </a:p>
        </p:txBody>
      </p:sp>
    </p:spTree>
    <p:extLst>
      <p:ext uri="{BB962C8B-B14F-4D97-AF65-F5344CB8AC3E}">
        <p14:creationId xmlns:p14="http://schemas.microsoft.com/office/powerpoint/2010/main" val="3876398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B56450-CD44-FF41-B9B8-A3DAE4877C15}" type="datetimeFigureOut">
              <a:rPr lang="en-US" smtClean="0"/>
              <a:pPr/>
              <a:t>3/23/2012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B95ED8-4670-DF46-B184-15B031D5E4DF}" type="slidenum">
              <a:rPr lang="en-US" smtClean="0"/>
              <a:pPr/>
              <a:t>‹#›</a:t>
            </a:fld>
            <a:endParaRPr lang="en-US"/>
          </a:p>
        </p:txBody>
      </p:sp>
    </p:spTree>
    <p:extLst>
      <p:ext uri="{BB962C8B-B14F-4D97-AF65-F5344CB8AC3E}">
        <p14:creationId xmlns:p14="http://schemas.microsoft.com/office/powerpoint/2010/main" val="175524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30B56450-CD44-FF41-B9B8-A3DAE4877C15}" type="datetimeFigureOut">
              <a:rPr lang="en-US" smtClean="0"/>
              <a:pPr/>
              <a:t>3/23/2012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B95ED8-4670-DF46-B184-15B031D5E4DF}" type="slidenum">
              <a:rPr lang="en-US" smtClean="0"/>
              <a:pPr/>
              <a:t>‹#›</a:t>
            </a:fld>
            <a:endParaRPr lang="en-US"/>
          </a:p>
        </p:txBody>
      </p:sp>
    </p:spTree>
    <p:extLst>
      <p:ext uri="{BB962C8B-B14F-4D97-AF65-F5344CB8AC3E}">
        <p14:creationId xmlns:p14="http://schemas.microsoft.com/office/powerpoint/2010/main" val="369001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30B56450-CD44-FF41-B9B8-A3DAE4877C15}" type="datetimeFigureOut">
              <a:rPr lang="en-US" smtClean="0"/>
              <a:pPr/>
              <a:t>3/23/2012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B95ED8-4670-DF46-B184-15B031D5E4DF}" type="slidenum">
              <a:rPr lang="en-US" smtClean="0"/>
              <a:pPr/>
              <a:t>‹#›</a:t>
            </a:fld>
            <a:endParaRPr lang="en-US"/>
          </a:p>
        </p:txBody>
      </p:sp>
    </p:spTree>
    <p:extLst>
      <p:ext uri="{BB962C8B-B14F-4D97-AF65-F5344CB8AC3E}">
        <p14:creationId xmlns:p14="http://schemas.microsoft.com/office/powerpoint/2010/main" val="1674940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56450-CD44-FF41-B9B8-A3DAE4877C15}" type="datetimeFigureOut">
              <a:rPr lang="en-US" smtClean="0"/>
              <a:pPr/>
              <a:t>3/23/2012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B95ED8-4670-DF46-B184-15B031D5E4DF}" type="slidenum">
              <a:rPr lang="en-US" smtClean="0"/>
              <a:pPr/>
              <a:t>‹#›</a:t>
            </a:fld>
            <a:endParaRPr lang="en-US"/>
          </a:p>
        </p:txBody>
      </p:sp>
    </p:spTree>
    <p:extLst>
      <p:ext uri="{BB962C8B-B14F-4D97-AF65-F5344CB8AC3E}">
        <p14:creationId xmlns:p14="http://schemas.microsoft.com/office/powerpoint/2010/main" val="2672354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london2012.com/get-involved/business-network/travel-advice-for-busines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tfl.gov.uk/corporate/projectsandschemes/20561.aspx" TargetMode="External"/><Relationship Id="rId2" Type="http://schemas.openxmlformats.org/officeDocument/2006/relationships/hyperlink" Target="http://www.tfl.gov.uk/gettingaround/london2012/21806.asp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fontScale="90000"/>
          </a:bodyPr>
          <a:lstStyle/>
          <a:p>
            <a:pPr algn="l"/>
            <a:r>
              <a:rPr lang="en-US" dirty="0" smtClean="0">
                <a:latin typeface="Arial"/>
                <a:cs typeface="Arial"/>
              </a:rPr>
              <a:t>Countdown to London 2012</a:t>
            </a:r>
            <a:br>
              <a:rPr lang="en-US" dirty="0" smtClean="0">
                <a:latin typeface="Arial"/>
                <a:cs typeface="Arial"/>
              </a:rPr>
            </a:br>
            <a:r>
              <a:rPr lang="en-US" dirty="0">
                <a:latin typeface="Arial"/>
                <a:cs typeface="Arial"/>
              </a:rPr>
              <a:t/>
            </a:r>
            <a:br>
              <a:rPr lang="en-US" dirty="0">
                <a:latin typeface="Arial"/>
                <a:cs typeface="Arial"/>
              </a:rPr>
            </a:br>
            <a:r>
              <a:rPr lang="en-US" sz="1800" dirty="0" smtClean="0">
                <a:latin typeface="Arial"/>
                <a:cs typeface="Arial"/>
              </a:rPr>
              <a:t>Information for Communications Providers from </a:t>
            </a:r>
            <a:r>
              <a:rPr lang="en-US" sz="1800" dirty="0" err="1" smtClean="0">
                <a:latin typeface="Arial"/>
                <a:cs typeface="Arial"/>
              </a:rPr>
              <a:t>Openreach</a:t>
            </a:r>
            <a:r>
              <a:rPr lang="en-US" sz="1800" dirty="0" smtClean="0">
                <a:latin typeface="Arial"/>
                <a:cs typeface="Arial"/>
              </a:rPr>
              <a:t> and BT Wholesale</a:t>
            </a:r>
            <a:endParaRPr lang="en-US" sz="1800" dirty="0">
              <a:latin typeface="Arial"/>
              <a:cs typeface="Arial"/>
            </a:endParaRPr>
          </a:p>
        </p:txBody>
      </p:sp>
      <p:sp>
        <p:nvSpPr>
          <p:cNvPr id="3" name="Subtitle 2"/>
          <p:cNvSpPr>
            <a:spLocks noGrp="1"/>
          </p:cNvSpPr>
          <p:nvPr>
            <p:ph type="subTitle" idx="1"/>
          </p:nvPr>
        </p:nvSpPr>
        <p:spPr>
          <a:xfrm>
            <a:off x="685800" y="3886200"/>
            <a:ext cx="6400800" cy="1752600"/>
          </a:xfrm>
        </p:spPr>
        <p:txBody>
          <a:bodyPr anchor="b" anchorCtr="0">
            <a:normAutofit/>
          </a:bodyPr>
          <a:lstStyle/>
          <a:p>
            <a:pPr algn="l"/>
            <a:r>
              <a:rPr lang="en-US" sz="1200" dirty="0" smtClean="0">
                <a:latin typeface="Arial"/>
                <a:cs typeface="Arial"/>
              </a:rPr>
              <a:t>Issue 3. </a:t>
            </a:r>
          </a:p>
          <a:p>
            <a:pPr algn="l"/>
            <a:r>
              <a:rPr lang="en-US" sz="1200" dirty="0" smtClean="0">
                <a:latin typeface="Arial"/>
                <a:cs typeface="Arial"/>
              </a:rPr>
              <a:t>January  2012</a:t>
            </a:r>
            <a:endParaRPr lang="en-US" sz="1200" dirty="0">
              <a:latin typeface="Arial"/>
              <a:cs typeface="Arial"/>
            </a:endParaRPr>
          </a:p>
        </p:txBody>
      </p:sp>
    </p:spTree>
    <p:extLst>
      <p:ext uri="{BB962C8B-B14F-4D97-AF65-F5344CB8AC3E}">
        <p14:creationId xmlns:p14="http://schemas.microsoft.com/office/powerpoint/2010/main" val="1325549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b="1" dirty="0">
                <a:latin typeface="Arial"/>
                <a:cs typeface="Arial"/>
              </a:rPr>
              <a:t>SERVICE CONTINUITY </a:t>
            </a:r>
            <a:r>
              <a:rPr lang="en-GB" sz="2000" b="1" dirty="0" smtClean="0">
                <a:latin typeface="Arial"/>
                <a:cs typeface="Arial"/>
              </a:rPr>
              <a:t>THROUGH </a:t>
            </a:r>
            <a:r>
              <a:rPr lang="en-GB" sz="2000" b="1" dirty="0">
                <a:latin typeface="Arial"/>
                <a:cs typeface="Arial"/>
              </a:rPr>
              <a:t>THE </a:t>
            </a:r>
            <a:r>
              <a:rPr lang="en-GB" sz="2000" b="1" dirty="0" smtClean="0">
                <a:latin typeface="Arial"/>
                <a:cs typeface="Arial"/>
              </a:rPr>
              <a:t>GAMES</a:t>
            </a:r>
            <a:endParaRPr lang="en-US" sz="2000" b="1" dirty="0">
              <a:latin typeface="Arial"/>
              <a:cs typeface="Arial"/>
            </a:endParaRPr>
          </a:p>
        </p:txBody>
      </p:sp>
      <p:sp>
        <p:nvSpPr>
          <p:cNvPr id="3" name="Content Placeholder 2"/>
          <p:cNvSpPr>
            <a:spLocks noGrp="1"/>
          </p:cNvSpPr>
          <p:nvPr>
            <p:ph idx="1"/>
          </p:nvPr>
        </p:nvSpPr>
        <p:spPr>
          <a:xfrm>
            <a:off x="457200" y="1320800"/>
            <a:ext cx="8229600" cy="4525963"/>
          </a:xfrm>
        </p:spPr>
        <p:txBody>
          <a:bodyPr>
            <a:noAutofit/>
          </a:bodyPr>
          <a:lstStyle/>
          <a:p>
            <a:r>
              <a:rPr lang="en-US" sz="1200" dirty="0" smtClean="0">
                <a:latin typeface="Arial" pitchFamily="34" charset="0"/>
                <a:cs typeface="Arial" pitchFamily="34" charset="0"/>
              </a:rPr>
              <a:t>Fewer than 1000 BT employees will be dedicated to delivering the communications needs of the London 2012 Olympic and Paralympic Games</a:t>
            </a:r>
          </a:p>
          <a:p>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This means almost 99% of BT staff remain available to support its customers non-Games requirements</a:t>
            </a:r>
          </a:p>
          <a:p>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Planning for the Games started in BT three years ago</a:t>
            </a:r>
          </a:p>
          <a:p>
            <a:pPr marL="457200" lvl="1" indent="0">
              <a:buNone/>
            </a:pPr>
            <a:endParaRPr lang="en-GB" sz="1200" dirty="0" smtClean="0">
              <a:effectLst/>
              <a:latin typeface="Arial" pitchFamily="34" charset="0"/>
              <a:cs typeface="Arial" pitchFamily="34" charset="0"/>
            </a:endParaRPr>
          </a:p>
          <a:p>
            <a:r>
              <a:rPr lang="en-GB" sz="1200" dirty="0" smtClean="0">
                <a:latin typeface="Arial" pitchFamily="34" charset="0"/>
                <a:cs typeface="Arial" pitchFamily="34" charset="0"/>
              </a:rPr>
              <a:t>It is BT’s priority </a:t>
            </a:r>
            <a:r>
              <a:rPr lang="en-GB" sz="1200" dirty="0">
                <a:latin typeface="Arial" pitchFamily="34" charset="0"/>
                <a:cs typeface="Arial" pitchFamily="34" charset="0"/>
              </a:rPr>
              <a:t>to protect </a:t>
            </a:r>
            <a:r>
              <a:rPr lang="en-GB" sz="1200" dirty="0" smtClean="0">
                <a:latin typeface="Arial" pitchFamily="34" charset="0"/>
                <a:cs typeface="Arial" pitchFamily="34" charset="0"/>
              </a:rPr>
              <a:t>its </a:t>
            </a:r>
            <a:r>
              <a:rPr lang="en-GB" sz="1200" dirty="0">
                <a:latin typeface="Arial" pitchFamily="34" charset="0"/>
                <a:cs typeface="Arial" pitchFamily="34" charset="0"/>
              </a:rPr>
              <a:t>customers’ services whilst delivering a flawless </a:t>
            </a:r>
            <a:r>
              <a:rPr lang="en-GB" sz="1200" dirty="0" smtClean="0">
                <a:latin typeface="Arial" pitchFamily="34" charset="0"/>
                <a:cs typeface="Arial" pitchFamily="34" charset="0"/>
              </a:rPr>
              <a:t>Games</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All </a:t>
            </a:r>
            <a:r>
              <a:rPr lang="en-GB" sz="1200" dirty="0">
                <a:latin typeface="Arial" pitchFamily="34" charset="0"/>
                <a:cs typeface="Arial" pitchFamily="34" charset="0"/>
              </a:rPr>
              <a:t>Network and IT change requests will be processed using BT’s well established processes and procedures with additional enhancements during test events, technical rehearsals and the Games </a:t>
            </a:r>
            <a:r>
              <a:rPr lang="en-GB" sz="1200" dirty="0" smtClean="0">
                <a:latin typeface="Arial" pitchFamily="34" charset="0"/>
                <a:cs typeface="Arial" pitchFamily="34" charset="0"/>
              </a:rPr>
              <a:t>period</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During the </a:t>
            </a:r>
            <a:r>
              <a:rPr lang="en-GB" sz="1200" dirty="0">
                <a:latin typeface="Arial" pitchFamily="34" charset="0"/>
                <a:cs typeface="Arial" pitchFamily="34" charset="0"/>
              </a:rPr>
              <a:t>critical Games-time period of </a:t>
            </a:r>
            <a:r>
              <a:rPr lang="en-GB" sz="1200" dirty="0" smtClean="0">
                <a:latin typeface="Arial" pitchFamily="34" charset="0"/>
                <a:cs typeface="Arial" pitchFamily="34" charset="0"/>
              </a:rPr>
              <a:t> 9</a:t>
            </a:r>
            <a:r>
              <a:rPr lang="en-US" sz="1200" dirty="0" smtClean="0">
                <a:latin typeface="Arial" pitchFamily="34" charset="0"/>
                <a:cs typeface="Arial" pitchFamily="34" charset="0"/>
              </a:rPr>
              <a:t> July 2012 until </a:t>
            </a:r>
            <a:r>
              <a:rPr lang="en-US" sz="1200" dirty="0">
                <a:latin typeface="Arial" pitchFamily="34" charset="0"/>
                <a:cs typeface="Arial" pitchFamily="34" charset="0"/>
              </a:rPr>
              <a:t>12 August and 29 August </a:t>
            </a:r>
            <a:r>
              <a:rPr lang="en-US" sz="1200" dirty="0" smtClean="0">
                <a:latin typeface="Arial" pitchFamily="34" charset="0"/>
                <a:cs typeface="Arial" pitchFamily="34" charset="0"/>
              </a:rPr>
              <a:t>2012 until </a:t>
            </a:r>
            <a:r>
              <a:rPr lang="en-US" sz="1200" dirty="0">
                <a:latin typeface="Arial" pitchFamily="34" charset="0"/>
                <a:cs typeface="Arial" pitchFamily="34" charset="0"/>
              </a:rPr>
              <a:t>9 </a:t>
            </a:r>
            <a:r>
              <a:rPr lang="en-US" sz="1200" dirty="0" smtClean="0">
                <a:latin typeface="Arial" pitchFamily="34" charset="0"/>
                <a:cs typeface="Arial" pitchFamily="34" charset="0"/>
              </a:rPr>
              <a:t>September 2012, </a:t>
            </a:r>
            <a:r>
              <a:rPr lang="en-US" sz="1200" dirty="0">
                <a:latin typeface="Arial" pitchFamily="34" charset="0"/>
                <a:cs typeface="Arial" pitchFamily="34" charset="0"/>
              </a:rPr>
              <a:t>B</a:t>
            </a:r>
            <a:r>
              <a:rPr lang="en-GB" sz="1200" dirty="0">
                <a:latin typeface="Arial" pitchFamily="34" charset="0"/>
                <a:cs typeface="Arial" pitchFamily="34" charset="0"/>
              </a:rPr>
              <a:t>T will be implementing a </a:t>
            </a:r>
            <a:r>
              <a:rPr lang="en-GB" sz="1200" dirty="0" smtClean="0">
                <a:latin typeface="Arial" pitchFamily="34" charset="0"/>
                <a:cs typeface="Arial" pitchFamily="34" charset="0"/>
              </a:rPr>
              <a:t>Games-time </a:t>
            </a:r>
            <a:r>
              <a:rPr lang="en-GB" sz="1200" dirty="0">
                <a:latin typeface="Arial" pitchFamily="34" charset="0"/>
                <a:cs typeface="Arial" pitchFamily="34" charset="0"/>
              </a:rPr>
              <a:t>‘service protection’ policy to protect all of </a:t>
            </a:r>
            <a:r>
              <a:rPr lang="en-GB" sz="1200" dirty="0" smtClean="0">
                <a:latin typeface="Arial" pitchFamily="34" charset="0"/>
                <a:cs typeface="Arial" pitchFamily="34" charset="0"/>
              </a:rPr>
              <a:t>its network </a:t>
            </a:r>
            <a:r>
              <a:rPr lang="en-GB" sz="1200" dirty="0">
                <a:latin typeface="Arial" pitchFamily="34" charset="0"/>
                <a:cs typeface="Arial" pitchFamily="34" charset="0"/>
              </a:rPr>
              <a:t>customers’ </a:t>
            </a:r>
            <a:r>
              <a:rPr lang="en-GB" sz="1200" dirty="0" smtClean="0">
                <a:latin typeface="Arial" pitchFamily="34" charset="0"/>
                <a:cs typeface="Arial" pitchFamily="34" charset="0"/>
              </a:rPr>
              <a:t>services</a:t>
            </a:r>
            <a:endParaRPr lang="en-GB" sz="1200" dirty="0">
              <a:latin typeface="Arial" pitchFamily="34" charset="0"/>
              <a:cs typeface="Arial" pitchFamily="34" charset="0"/>
            </a:endParaRPr>
          </a:p>
          <a:p>
            <a:pPr lvl="1"/>
            <a:endParaRPr lang="en-US" sz="1200" dirty="0">
              <a:latin typeface="Arial" pitchFamily="34" charset="0"/>
              <a:cs typeface="Arial" pitchFamily="34" charset="0"/>
            </a:endParaRPr>
          </a:p>
        </p:txBody>
      </p:sp>
    </p:spTree>
    <p:extLst>
      <p:ext uri="{BB962C8B-B14F-4D97-AF65-F5344CB8AC3E}">
        <p14:creationId xmlns:p14="http://schemas.microsoft.com/office/powerpoint/2010/main" val="2646422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b="1" dirty="0">
                <a:latin typeface="Arial"/>
                <a:cs typeface="Arial"/>
              </a:rPr>
              <a:t>SERVICE </a:t>
            </a:r>
            <a:r>
              <a:rPr lang="en-GB" sz="2000" b="1" dirty="0" smtClean="0">
                <a:latin typeface="Arial"/>
                <a:cs typeface="Arial"/>
              </a:rPr>
              <a:t>PROTECTION</a:t>
            </a:r>
            <a:endParaRPr lang="en-US" sz="2000" b="1" dirty="0">
              <a:latin typeface="Arial"/>
              <a:cs typeface="Arial"/>
            </a:endParaRPr>
          </a:p>
        </p:txBody>
      </p:sp>
      <p:sp>
        <p:nvSpPr>
          <p:cNvPr id="3" name="Content Placeholder 2"/>
          <p:cNvSpPr>
            <a:spLocks noGrp="1"/>
          </p:cNvSpPr>
          <p:nvPr>
            <p:ph idx="1"/>
          </p:nvPr>
        </p:nvSpPr>
        <p:spPr/>
        <p:txBody>
          <a:bodyPr>
            <a:normAutofit/>
          </a:bodyPr>
          <a:lstStyle/>
          <a:p>
            <a:pPr>
              <a:spcAft>
                <a:spcPts val="600"/>
              </a:spcAft>
            </a:pPr>
            <a:r>
              <a:rPr lang="en-GB" sz="1200" dirty="0" smtClean="0">
                <a:latin typeface="Arial"/>
                <a:cs typeface="Arial"/>
              </a:rPr>
              <a:t>Our  aim is  to protect services to all our customers throughout the period of the Olympic and Paralympic Games and to deliver a flawless Games </a:t>
            </a:r>
          </a:p>
          <a:p>
            <a:pPr>
              <a:spcAft>
                <a:spcPts val="600"/>
              </a:spcAft>
            </a:pPr>
            <a:r>
              <a:rPr lang="en-GB" sz="1200" dirty="0" smtClean="0">
                <a:latin typeface="Arial"/>
                <a:cs typeface="Arial"/>
              </a:rPr>
              <a:t>We will be putting in place additional measures to minimise the risk of service incidents</a:t>
            </a:r>
          </a:p>
          <a:p>
            <a:pPr>
              <a:spcAft>
                <a:spcPts val="600"/>
              </a:spcAft>
            </a:pPr>
            <a:r>
              <a:rPr lang="en-GB" sz="1200" dirty="0" smtClean="0">
                <a:latin typeface="Arial"/>
                <a:cs typeface="Arial"/>
              </a:rPr>
              <a:t>The Service Protection period will apply additional controls on IT and network changes in the run up and during Games time to protect service to all customers</a:t>
            </a:r>
          </a:p>
          <a:p>
            <a:pPr>
              <a:spcAft>
                <a:spcPts val="600"/>
              </a:spcAft>
            </a:pPr>
            <a:r>
              <a:rPr lang="en-GB" sz="1200" dirty="0" smtClean="0">
                <a:latin typeface="Arial"/>
                <a:cs typeface="Arial"/>
              </a:rPr>
              <a:t>The Service protection period will run from 9 July 2012 through to 12 August 2012 and then between 27 August 2012 and 9 September 2012</a:t>
            </a:r>
          </a:p>
          <a:p>
            <a:pPr>
              <a:spcAft>
                <a:spcPts val="600"/>
              </a:spcAft>
            </a:pPr>
            <a:r>
              <a:rPr lang="en-GB" sz="1200" dirty="0" smtClean="0">
                <a:latin typeface="Arial"/>
                <a:cs typeface="Arial"/>
              </a:rPr>
              <a:t>During this time there will be targeted restrictions on large scale changes on our core IT and network services in order to protect the network for all our customers</a:t>
            </a:r>
          </a:p>
          <a:p>
            <a:pPr>
              <a:spcAft>
                <a:spcPts val="600"/>
              </a:spcAft>
            </a:pPr>
            <a:r>
              <a:rPr lang="en-GB" sz="1200" dirty="0" smtClean="0">
                <a:latin typeface="Arial"/>
                <a:cs typeface="Arial"/>
              </a:rPr>
              <a:t>This doesn’t mean that we will be stopping business as usual provision and repair activities for customers</a:t>
            </a:r>
            <a:endParaRPr lang="en-GB" sz="1200" dirty="0">
              <a:latin typeface="Arial"/>
              <a:cs typeface="Arial"/>
            </a:endParaRPr>
          </a:p>
          <a:p>
            <a:pPr>
              <a:spcAft>
                <a:spcPts val="600"/>
              </a:spcAft>
            </a:pPr>
            <a:r>
              <a:rPr lang="en-GB" sz="1200" dirty="0" smtClean="0">
                <a:latin typeface="Arial"/>
                <a:cs typeface="Arial"/>
              </a:rPr>
              <a:t>Service level agreements with our customers will not be affected by the implementation of the Service Protection Period and as always, we will endeavour to meet SLAs for all customers</a:t>
            </a:r>
          </a:p>
          <a:p>
            <a:pPr>
              <a:spcAft>
                <a:spcPts val="600"/>
              </a:spcAft>
            </a:pPr>
            <a:endParaRPr lang="en-US" sz="1200" dirty="0">
              <a:latin typeface="Arial"/>
              <a:cs typeface="Arial"/>
            </a:endParaRPr>
          </a:p>
        </p:txBody>
      </p:sp>
    </p:spTree>
    <p:extLst>
      <p:ext uri="{BB962C8B-B14F-4D97-AF65-F5344CB8AC3E}">
        <p14:creationId xmlns:p14="http://schemas.microsoft.com/office/powerpoint/2010/main" val="3851741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b="1" dirty="0" smtClean="0">
                <a:latin typeface="Arial"/>
                <a:cs typeface="Arial"/>
              </a:rPr>
              <a:t>WHAT DOES SERVICE PROTECTION MEAN FOR CUSTOMERS? </a:t>
            </a:r>
            <a:endParaRPr lang="en-US" sz="2000" b="1" dirty="0">
              <a:latin typeface="Arial"/>
              <a:cs typeface="Arial"/>
            </a:endParaRPr>
          </a:p>
        </p:txBody>
      </p:sp>
      <p:sp>
        <p:nvSpPr>
          <p:cNvPr id="3" name="Content Placeholder 2"/>
          <p:cNvSpPr>
            <a:spLocks noGrp="1"/>
          </p:cNvSpPr>
          <p:nvPr>
            <p:ph idx="1"/>
          </p:nvPr>
        </p:nvSpPr>
        <p:spPr/>
        <p:txBody>
          <a:bodyPr>
            <a:normAutofit/>
          </a:bodyPr>
          <a:lstStyle/>
          <a:p>
            <a:r>
              <a:rPr lang="en-GB" sz="1200" dirty="0">
                <a:latin typeface="Arial"/>
                <a:cs typeface="Arial"/>
              </a:rPr>
              <a:t>During the </a:t>
            </a:r>
            <a:r>
              <a:rPr lang="en-GB" sz="1200" dirty="0" smtClean="0">
                <a:latin typeface="Arial"/>
                <a:cs typeface="Arial"/>
              </a:rPr>
              <a:t> practice events </a:t>
            </a:r>
            <a:r>
              <a:rPr lang="en-GB" sz="1200" dirty="0">
                <a:latin typeface="Arial"/>
                <a:cs typeface="Arial"/>
              </a:rPr>
              <a:t>and run up to Games-time there will be minimal impact to BT and </a:t>
            </a:r>
            <a:r>
              <a:rPr lang="en-GB" sz="1200" dirty="0" smtClean="0">
                <a:latin typeface="Arial"/>
                <a:cs typeface="Arial"/>
              </a:rPr>
              <a:t>customers</a:t>
            </a:r>
          </a:p>
          <a:p>
            <a:endParaRPr lang="en-GB" sz="1200" dirty="0">
              <a:latin typeface="Arial"/>
              <a:cs typeface="Arial"/>
            </a:endParaRPr>
          </a:p>
          <a:p>
            <a:r>
              <a:rPr lang="en-GB" sz="1200" dirty="0" smtClean="0">
                <a:latin typeface="Arial"/>
                <a:cs typeface="Arial"/>
              </a:rPr>
              <a:t>For </a:t>
            </a:r>
            <a:r>
              <a:rPr lang="en-GB" sz="1200" dirty="0">
                <a:latin typeface="Arial"/>
                <a:cs typeface="Arial"/>
              </a:rPr>
              <a:t>non-Games networks, services and exchanges, all changes will proceed as per well established change management </a:t>
            </a:r>
            <a:r>
              <a:rPr lang="en-GB" sz="1200" dirty="0" smtClean="0">
                <a:latin typeface="Arial"/>
                <a:cs typeface="Arial"/>
              </a:rPr>
              <a:t>processes</a:t>
            </a:r>
          </a:p>
          <a:p>
            <a:endParaRPr lang="en-GB" sz="1200" dirty="0">
              <a:latin typeface="Arial"/>
              <a:cs typeface="Arial"/>
            </a:endParaRPr>
          </a:p>
          <a:p>
            <a:r>
              <a:rPr lang="en-GB" sz="1200" dirty="0" smtClean="0">
                <a:latin typeface="Arial"/>
                <a:cs typeface="Arial"/>
              </a:rPr>
              <a:t>BT is carrying out an additional </a:t>
            </a:r>
            <a:r>
              <a:rPr lang="en-GB" sz="1200" dirty="0">
                <a:latin typeface="Arial"/>
                <a:cs typeface="Arial"/>
              </a:rPr>
              <a:t>risk assessment </a:t>
            </a:r>
            <a:r>
              <a:rPr lang="en-GB" sz="1200" dirty="0" smtClean="0">
                <a:latin typeface="Arial"/>
                <a:cs typeface="Arial"/>
              </a:rPr>
              <a:t>on our Networks</a:t>
            </a:r>
            <a:r>
              <a:rPr lang="en-GB" sz="1200" dirty="0">
                <a:latin typeface="Arial"/>
                <a:cs typeface="Arial"/>
              </a:rPr>
              <a:t>, Services and </a:t>
            </a:r>
            <a:r>
              <a:rPr lang="en-GB" sz="1200" dirty="0" smtClean="0">
                <a:latin typeface="Arial"/>
                <a:cs typeface="Arial"/>
              </a:rPr>
              <a:t>Exchanges</a:t>
            </a:r>
            <a:endParaRPr lang="en-GB" sz="1200" dirty="0">
              <a:latin typeface="Arial"/>
              <a:cs typeface="Arial"/>
            </a:endParaRPr>
          </a:p>
          <a:p>
            <a:endParaRPr lang="en-GB" sz="1200" dirty="0">
              <a:latin typeface="Arial"/>
              <a:cs typeface="Arial"/>
            </a:endParaRPr>
          </a:p>
          <a:p>
            <a:r>
              <a:rPr lang="en-GB" sz="1200" dirty="0">
                <a:latin typeface="Arial"/>
                <a:cs typeface="Arial"/>
              </a:rPr>
              <a:t>During the ‘Service Protection’ </a:t>
            </a:r>
            <a:r>
              <a:rPr lang="en-GB" sz="1200" dirty="0" smtClean="0">
                <a:latin typeface="Arial"/>
                <a:cs typeface="Arial"/>
              </a:rPr>
              <a:t>period - </a:t>
            </a:r>
            <a:r>
              <a:rPr lang="en-GB" sz="1200" dirty="0" smtClean="0">
                <a:latin typeface="Arial" pitchFamily="34" charset="0"/>
                <a:cs typeface="Arial" pitchFamily="34" charset="0"/>
              </a:rPr>
              <a:t>9</a:t>
            </a:r>
            <a:r>
              <a:rPr lang="en-US" sz="1200" dirty="0" smtClean="0">
                <a:latin typeface="Arial" pitchFamily="34" charset="0"/>
                <a:cs typeface="Arial" pitchFamily="34" charset="0"/>
              </a:rPr>
              <a:t> July 2012 until 12 August 2012 and 29 August  2012 until 9 September 2012  t</a:t>
            </a:r>
            <a:r>
              <a:rPr lang="en-GB" sz="1200" dirty="0" smtClean="0">
                <a:latin typeface="Arial"/>
                <a:cs typeface="Arial"/>
              </a:rPr>
              <a:t>here </a:t>
            </a:r>
            <a:r>
              <a:rPr lang="en-GB" sz="1200" dirty="0">
                <a:latin typeface="Arial"/>
                <a:cs typeface="Arial"/>
              </a:rPr>
              <a:t>will be some restrictions to the UK core network, core IT systems and international </a:t>
            </a:r>
            <a:r>
              <a:rPr lang="en-GB" sz="1200" dirty="0" smtClean="0">
                <a:latin typeface="Arial"/>
                <a:cs typeface="Arial"/>
              </a:rPr>
              <a:t>gateways</a:t>
            </a:r>
          </a:p>
          <a:p>
            <a:endParaRPr lang="en-GB" sz="1200" dirty="0">
              <a:latin typeface="Arial"/>
              <a:cs typeface="Arial"/>
            </a:endParaRPr>
          </a:p>
          <a:p>
            <a:r>
              <a:rPr lang="en-GB" sz="1200" dirty="0" smtClean="0">
                <a:latin typeface="Arial"/>
                <a:cs typeface="Arial"/>
              </a:rPr>
              <a:t>Work is underway </a:t>
            </a:r>
            <a:r>
              <a:rPr lang="en-GB" sz="1200" dirty="0">
                <a:latin typeface="Arial"/>
                <a:cs typeface="Arial"/>
              </a:rPr>
              <a:t>across BT to understand any major projects or deliveries that could be impacted </a:t>
            </a:r>
            <a:endParaRPr lang="en-GB" sz="1200" dirty="0" smtClean="0">
              <a:latin typeface="Arial"/>
              <a:cs typeface="Arial"/>
            </a:endParaRPr>
          </a:p>
          <a:p>
            <a:endParaRPr lang="en-GB" sz="1200" dirty="0" smtClean="0">
              <a:latin typeface="Arial"/>
              <a:cs typeface="Arial"/>
            </a:endParaRPr>
          </a:p>
          <a:p>
            <a:r>
              <a:rPr lang="en-GB" sz="1200" dirty="0" smtClean="0">
                <a:latin typeface="Arial"/>
                <a:cs typeface="Arial"/>
              </a:rPr>
              <a:t>BT will keep this under review and advise customers of any changes</a:t>
            </a:r>
          </a:p>
          <a:p>
            <a:endParaRPr lang="en-GB" sz="1200" dirty="0" smtClean="0">
              <a:latin typeface="Arial"/>
              <a:cs typeface="Arial"/>
            </a:endParaRPr>
          </a:p>
          <a:p>
            <a:r>
              <a:rPr lang="en-GB" sz="1200" dirty="0" smtClean="0">
                <a:latin typeface="Arial"/>
                <a:cs typeface="Arial"/>
              </a:rPr>
              <a:t>We have already notified that  the deployment of EMP Release 2000 has been brought forward from 21 July to 16 June and interim releases, immediately before and after R2000  have been cancelled</a:t>
            </a:r>
          </a:p>
          <a:p>
            <a:endParaRPr lang="en-GB" sz="1200" dirty="0" smtClean="0">
              <a:latin typeface="Arial"/>
              <a:cs typeface="Arial"/>
            </a:endParaRPr>
          </a:p>
          <a:p>
            <a:r>
              <a:rPr lang="en-GB" sz="1200" dirty="0" smtClean="0">
                <a:latin typeface="Arial"/>
                <a:cs typeface="Arial"/>
              </a:rPr>
              <a:t>Further </a:t>
            </a:r>
            <a:r>
              <a:rPr lang="en-GB" sz="1200" dirty="0">
                <a:latin typeface="Arial"/>
                <a:cs typeface="Arial"/>
              </a:rPr>
              <a:t>engagement will be taking place with customers directly to fully assess and understand potential impact, and identify any mitigation where </a:t>
            </a:r>
            <a:r>
              <a:rPr lang="en-GB" sz="1200" dirty="0" smtClean="0">
                <a:latin typeface="Arial"/>
                <a:cs typeface="Arial"/>
              </a:rPr>
              <a:t>required</a:t>
            </a:r>
            <a:endParaRPr lang="en-GB" sz="1200" dirty="0">
              <a:latin typeface="Arial"/>
              <a:cs typeface="Arial"/>
            </a:endParaRPr>
          </a:p>
          <a:p>
            <a:endParaRPr lang="en-US" sz="1200" dirty="0">
              <a:latin typeface="Arial"/>
              <a:cs typeface="Arial"/>
            </a:endParaRPr>
          </a:p>
        </p:txBody>
      </p:sp>
    </p:spTree>
    <p:extLst>
      <p:ext uri="{BB962C8B-B14F-4D97-AF65-F5344CB8AC3E}">
        <p14:creationId xmlns:p14="http://schemas.microsoft.com/office/powerpoint/2010/main" val="520477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b="1" dirty="0" smtClean="0">
                <a:latin typeface="Arial"/>
                <a:cs typeface="Arial"/>
              </a:rPr>
              <a:t>CORE COMMUNICATIONS SERVICES CAPACITY</a:t>
            </a:r>
            <a:endParaRPr lang="en-US" sz="2000" b="1" dirty="0">
              <a:latin typeface="Arial"/>
              <a:cs typeface="Arial"/>
            </a:endParaRPr>
          </a:p>
        </p:txBody>
      </p:sp>
      <p:sp>
        <p:nvSpPr>
          <p:cNvPr id="3" name="Content Placeholder 2"/>
          <p:cNvSpPr>
            <a:spLocks noGrp="1"/>
          </p:cNvSpPr>
          <p:nvPr>
            <p:ph idx="1"/>
          </p:nvPr>
        </p:nvSpPr>
        <p:spPr>
          <a:xfrm>
            <a:off x="330200" y="1155700"/>
            <a:ext cx="8483600" cy="5148262"/>
          </a:xfrm>
        </p:spPr>
        <p:txBody>
          <a:bodyPr>
            <a:noAutofit/>
          </a:bodyPr>
          <a:lstStyle/>
          <a:p>
            <a:endParaRPr lang="en-GB" sz="1200" dirty="0">
              <a:latin typeface="Arial"/>
              <a:cs typeface="Arial"/>
            </a:endParaRPr>
          </a:p>
          <a:p>
            <a:endParaRPr lang="en-US" sz="1200" dirty="0">
              <a:latin typeface="Arial"/>
              <a:cs typeface="Arial"/>
            </a:endParaRPr>
          </a:p>
        </p:txBody>
      </p:sp>
      <p:sp>
        <p:nvSpPr>
          <p:cNvPr id="4" name="TextBox 3"/>
          <p:cNvSpPr txBox="1"/>
          <p:nvPr/>
        </p:nvSpPr>
        <p:spPr>
          <a:xfrm>
            <a:off x="638628" y="1179967"/>
            <a:ext cx="8048171" cy="5370701"/>
          </a:xfrm>
          <a:prstGeom prst="rect">
            <a:avLst/>
          </a:prstGeom>
          <a:noFill/>
        </p:spPr>
        <p:txBody>
          <a:bodyPr wrap="square" rtlCol="0">
            <a:spAutoFit/>
          </a:bodyPr>
          <a:lstStyle/>
          <a:p>
            <a:pPr marL="171450" indent="-171450">
              <a:buFont typeface="Arial" pitchFamily="34" charset="0"/>
              <a:buChar char="•"/>
            </a:pPr>
            <a:r>
              <a:rPr lang="en-GB" sz="1200" dirty="0">
                <a:latin typeface="Arial" pitchFamily="34" charset="0"/>
                <a:cs typeface="Arial" pitchFamily="34" charset="0"/>
              </a:rPr>
              <a:t>There’s no doubt there will be a high level of demand for key services during the London 2012 Olympic and Paralympic Games </a:t>
            </a:r>
            <a:r>
              <a:rPr lang="en-US" sz="1200" dirty="0" smtClean="0">
                <a:latin typeface="Arial" pitchFamily="34" charset="0"/>
                <a:cs typeface="Arial" pitchFamily="34" charset="0"/>
              </a:rPr>
              <a:t>BT </a:t>
            </a:r>
            <a:r>
              <a:rPr lang="en-US" sz="1200" dirty="0">
                <a:latin typeface="Arial" pitchFamily="34" charset="0"/>
                <a:cs typeface="Arial" pitchFamily="34" charset="0"/>
              </a:rPr>
              <a:t>is working actively with its customer groups, including CPs, to understand capacity demands for core communications services during the games. These include:</a:t>
            </a:r>
          </a:p>
          <a:p>
            <a:pPr lvl="1"/>
            <a:r>
              <a:rPr lang="en-GB" sz="1100" dirty="0">
                <a:latin typeface="Arial" pitchFamily="34" charset="0"/>
                <a:cs typeface="Arial" pitchFamily="34" charset="0"/>
              </a:rPr>
              <a:t>Data </a:t>
            </a:r>
            <a:r>
              <a:rPr lang="en-GB" sz="1100" dirty="0" smtClean="0">
                <a:latin typeface="Arial" pitchFamily="34" charset="0"/>
                <a:cs typeface="Arial" pitchFamily="34" charset="0"/>
              </a:rPr>
              <a:t>circuits</a:t>
            </a:r>
            <a:endParaRPr lang="en-GB" sz="1100" dirty="0">
              <a:latin typeface="Arial" pitchFamily="34" charset="0"/>
              <a:cs typeface="Arial" pitchFamily="34" charset="0"/>
            </a:endParaRPr>
          </a:p>
          <a:p>
            <a:pPr lvl="1"/>
            <a:r>
              <a:rPr lang="en-GB" sz="1100" dirty="0" err="1" smtClean="0">
                <a:latin typeface="Arial" pitchFamily="34" charset="0"/>
                <a:cs typeface="Arial" pitchFamily="34" charset="0"/>
              </a:rPr>
              <a:t>Wifi</a:t>
            </a:r>
            <a:endParaRPr lang="en-GB" sz="1100" dirty="0">
              <a:latin typeface="Arial" pitchFamily="34" charset="0"/>
              <a:cs typeface="Arial" pitchFamily="34" charset="0"/>
            </a:endParaRPr>
          </a:p>
          <a:p>
            <a:pPr lvl="1"/>
            <a:r>
              <a:rPr lang="en-GB" sz="1100" dirty="0">
                <a:latin typeface="Arial" pitchFamily="34" charset="0"/>
                <a:cs typeface="Arial" pitchFamily="34" charset="0"/>
              </a:rPr>
              <a:t>Backhaul for 2G and 3G mobile networks</a:t>
            </a:r>
          </a:p>
          <a:p>
            <a:pPr lvl="1"/>
            <a:r>
              <a:rPr lang="en-GB" sz="1100" dirty="0">
                <a:latin typeface="Arial" pitchFamily="34" charset="0"/>
                <a:cs typeface="Arial" pitchFamily="34" charset="0"/>
              </a:rPr>
              <a:t>Broadcast connectivity in the UK and overseas</a:t>
            </a:r>
          </a:p>
          <a:p>
            <a:pPr lvl="1"/>
            <a:r>
              <a:rPr lang="en-GB" sz="1100" dirty="0">
                <a:latin typeface="Arial" pitchFamily="34" charset="0"/>
                <a:cs typeface="Arial" pitchFamily="34" charset="0"/>
              </a:rPr>
              <a:t>Games-time services </a:t>
            </a:r>
          </a:p>
          <a:p>
            <a:pPr marL="171450" indent="-171450">
              <a:buFont typeface="Arial" pitchFamily="34" charset="0"/>
              <a:buChar char="•"/>
            </a:pPr>
            <a:endParaRPr lang="en-GB" sz="1200" dirty="0">
              <a:latin typeface="Arial" pitchFamily="34" charset="0"/>
              <a:cs typeface="Arial" pitchFamily="34" charset="0"/>
            </a:endParaRPr>
          </a:p>
          <a:p>
            <a:pPr marL="171450" indent="-171450">
              <a:buFont typeface="Arial" pitchFamily="34" charset="0"/>
              <a:buChar char="•"/>
            </a:pPr>
            <a:r>
              <a:rPr lang="en-GB" sz="1200" dirty="0" smtClean="0">
                <a:latin typeface="Arial" pitchFamily="34" charset="0"/>
                <a:cs typeface="Arial" pitchFamily="34" charset="0"/>
              </a:rPr>
              <a:t>During </a:t>
            </a:r>
            <a:r>
              <a:rPr lang="en-GB" sz="1200" dirty="0">
                <a:latin typeface="Arial" pitchFamily="34" charset="0"/>
                <a:cs typeface="Arial" pitchFamily="34" charset="0"/>
              </a:rPr>
              <a:t>Games-time at peak moments we expect demand for broadband to be higher than normal. Exactly when and how high these peaks might be will depend on a variety of factors including how well Team GB </a:t>
            </a:r>
            <a:r>
              <a:rPr lang="en-GB" sz="1200" dirty="0" smtClean="0">
                <a:latin typeface="Arial" pitchFamily="34" charset="0"/>
                <a:cs typeface="Arial" pitchFamily="34" charset="0"/>
              </a:rPr>
              <a:t>performs</a:t>
            </a:r>
          </a:p>
          <a:p>
            <a:pPr marL="171450" indent="-171450">
              <a:buFont typeface="Arial" pitchFamily="34" charset="0"/>
              <a:buChar char="•"/>
            </a:pPr>
            <a:endParaRPr lang="en-GB" sz="1200" dirty="0">
              <a:latin typeface="Arial" pitchFamily="34" charset="0"/>
              <a:cs typeface="Arial" pitchFamily="34" charset="0"/>
            </a:endParaRPr>
          </a:p>
          <a:p>
            <a:pPr marL="171450" indent="-171450">
              <a:buFont typeface="Arial" pitchFamily="34" charset="0"/>
              <a:buChar char="•"/>
            </a:pPr>
            <a:r>
              <a:rPr lang="en-GB" sz="1200" dirty="0">
                <a:latin typeface="Arial" pitchFamily="34" charset="0"/>
                <a:cs typeface="Arial" pitchFamily="34" charset="0"/>
              </a:rPr>
              <a:t>Many organisations are involved in broadband delivery on an end to end basis and each has choices when providing services to their customers and maximising broadband performance during </a:t>
            </a:r>
            <a:r>
              <a:rPr lang="en-GB" sz="1200" dirty="0" smtClean="0">
                <a:latin typeface="Arial" pitchFamily="34" charset="0"/>
                <a:cs typeface="Arial" pitchFamily="34" charset="0"/>
              </a:rPr>
              <a:t>Games-time</a:t>
            </a:r>
          </a:p>
          <a:p>
            <a:pPr marL="171450" indent="-171450">
              <a:buFont typeface="Arial" pitchFamily="34" charset="0"/>
              <a:buChar char="•"/>
            </a:pPr>
            <a:endParaRPr lang="en-GB" sz="1200" dirty="0">
              <a:latin typeface="Arial" pitchFamily="34" charset="0"/>
              <a:cs typeface="Arial" pitchFamily="34" charset="0"/>
            </a:endParaRPr>
          </a:p>
          <a:p>
            <a:pPr marL="171450" indent="-171450">
              <a:buFont typeface="Arial" pitchFamily="34" charset="0"/>
              <a:buChar char="•"/>
            </a:pPr>
            <a:r>
              <a:rPr lang="en-GB" sz="1200" dirty="0" smtClean="0">
                <a:latin typeface="Arial" pitchFamily="34" charset="0"/>
                <a:cs typeface="Arial" pitchFamily="34" charset="0"/>
              </a:rPr>
              <a:t>Communications </a:t>
            </a:r>
            <a:r>
              <a:rPr lang="en-GB" sz="1200" dirty="0">
                <a:latin typeface="Arial" pitchFamily="34" charset="0"/>
                <a:cs typeface="Arial" pitchFamily="34" charset="0"/>
              </a:rPr>
              <a:t>Providers and supply partners across the broadband delivery chain need to work together in anticipation of the greater broadband demand expected during </a:t>
            </a:r>
            <a:r>
              <a:rPr lang="en-GB" sz="1200" dirty="0" smtClean="0">
                <a:latin typeface="Arial" pitchFamily="34" charset="0"/>
                <a:cs typeface="Arial" pitchFamily="34" charset="0"/>
              </a:rPr>
              <a:t>Games-time</a:t>
            </a:r>
          </a:p>
          <a:p>
            <a:pPr marL="171450" indent="-171450">
              <a:buFont typeface="Arial" pitchFamily="34" charset="0"/>
              <a:buChar char="•"/>
            </a:pPr>
            <a:endParaRPr lang="en-GB" sz="1200" dirty="0">
              <a:latin typeface="Arial" pitchFamily="34" charset="0"/>
              <a:cs typeface="Arial" pitchFamily="34" charset="0"/>
            </a:endParaRPr>
          </a:p>
          <a:p>
            <a:pPr marL="171450" indent="-171450">
              <a:buFont typeface="Arial" pitchFamily="34" charset="0"/>
              <a:buChar char="•"/>
            </a:pPr>
            <a:r>
              <a:rPr lang="en-GB" sz="1200" dirty="0" smtClean="0">
                <a:latin typeface="Arial" pitchFamily="34" charset="0"/>
                <a:cs typeface="Arial" pitchFamily="34" charset="0"/>
              </a:rPr>
              <a:t>We will </a:t>
            </a:r>
            <a:r>
              <a:rPr lang="en-GB" sz="1200" dirty="0">
                <a:latin typeface="Arial" pitchFamily="34" charset="0"/>
                <a:cs typeface="Arial" pitchFamily="34" charset="0"/>
              </a:rPr>
              <a:t>be doing everything we can to maximise broadband performance for you - and in turn your customers.  We are bringing forward investment in our next generation advanced copper services and introducing additional optional service enhancements like Real-Time </a:t>
            </a:r>
            <a:r>
              <a:rPr lang="en-GB" sz="1200" dirty="0" err="1">
                <a:latin typeface="Arial" pitchFamily="34" charset="0"/>
                <a:cs typeface="Arial" pitchFamily="34" charset="0"/>
              </a:rPr>
              <a:t>QoS</a:t>
            </a:r>
            <a:r>
              <a:rPr lang="en-GB" sz="1200" dirty="0">
                <a:latin typeface="Arial" pitchFamily="34" charset="0"/>
                <a:cs typeface="Arial" pitchFamily="34" charset="0"/>
              </a:rPr>
              <a:t> which will enable you to prioritise time-critical services for your </a:t>
            </a:r>
            <a:r>
              <a:rPr lang="en-GB" sz="1200" dirty="0" smtClean="0">
                <a:latin typeface="Arial" pitchFamily="34" charset="0"/>
                <a:cs typeface="Arial" pitchFamily="34" charset="0"/>
              </a:rPr>
              <a:t>customers</a:t>
            </a:r>
          </a:p>
          <a:p>
            <a:pPr marL="171450" indent="-171450">
              <a:buFont typeface="Arial" pitchFamily="34" charset="0"/>
              <a:buChar char="•"/>
            </a:pPr>
            <a:endParaRPr lang="en-GB" sz="1200" dirty="0">
              <a:latin typeface="Arial" pitchFamily="34" charset="0"/>
              <a:cs typeface="Arial" pitchFamily="34" charset="0"/>
            </a:endParaRPr>
          </a:p>
          <a:p>
            <a:pPr marL="171450" indent="-171450">
              <a:buFont typeface="Arial" pitchFamily="34" charset="0"/>
              <a:buChar char="•"/>
            </a:pPr>
            <a:r>
              <a:rPr lang="en-GB" sz="1200" dirty="0">
                <a:latin typeface="Arial" pitchFamily="34" charset="0"/>
                <a:cs typeface="Arial" pitchFamily="34" charset="0"/>
              </a:rPr>
              <a:t>Watch out for shorter contract bandwidth terms, to help you deliver the best customer experience possible during </a:t>
            </a:r>
            <a:r>
              <a:rPr lang="en-GB" sz="1200" dirty="0" smtClean="0">
                <a:latin typeface="Arial" pitchFamily="34" charset="0"/>
                <a:cs typeface="Arial" pitchFamily="34" charset="0"/>
              </a:rPr>
              <a:t>Games-time</a:t>
            </a:r>
          </a:p>
          <a:p>
            <a:pPr marL="171450" indent="-171450">
              <a:buFont typeface="Arial" pitchFamily="34" charset="0"/>
              <a:buChar char="•"/>
            </a:pPr>
            <a:endParaRPr lang="en-GB" sz="1200" dirty="0">
              <a:latin typeface="Arial" pitchFamily="34" charset="0"/>
              <a:cs typeface="Arial" pitchFamily="34" charset="0"/>
            </a:endParaRPr>
          </a:p>
          <a:p>
            <a:pPr marL="171450" indent="-171450">
              <a:buFont typeface="Arial" pitchFamily="34" charset="0"/>
              <a:buChar char="•"/>
            </a:pPr>
            <a:r>
              <a:rPr lang="en-GB" sz="1200" dirty="0">
                <a:latin typeface="Arial" pitchFamily="34" charset="0"/>
                <a:cs typeface="Arial" pitchFamily="34" charset="0"/>
              </a:rPr>
              <a:t>Your account manager or client relationship manager will be pleased to share with you our thoughts on predicted Games-time </a:t>
            </a:r>
            <a:r>
              <a:rPr lang="en-GB" sz="1200" dirty="0" smtClean="0">
                <a:latin typeface="Arial" pitchFamily="34" charset="0"/>
                <a:cs typeface="Arial" pitchFamily="34" charset="0"/>
              </a:rPr>
              <a:t>demand</a:t>
            </a:r>
            <a:endParaRPr lang="en-GB" sz="1200" dirty="0">
              <a:latin typeface="Arial" pitchFamily="34" charset="0"/>
              <a:cs typeface="Arial" pitchFamily="34" charset="0"/>
            </a:endParaRPr>
          </a:p>
        </p:txBody>
      </p:sp>
    </p:spTree>
    <p:extLst>
      <p:ext uri="{BB962C8B-B14F-4D97-AF65-F5344CB8AC3E}">
        <p14:creationId xmlns:p14="http://schemas.microsoft.com/office/powerpoint/2010/main" val="11267119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b="1" dirty="0" smtClean="0">
                <a:latin typeface="Arial"/>
                <a:cs typeface="Arial"/>
              </a:rPr>
              <a:t>RESILIENCE</a:t>
            </a:r>
            <a:endParaRPr lang="en-US" sz="2000" b="1" dirty="0">
              <a:latin typeface="Arial"/>
              <a:cs typeface="Arial"/>
            </a:endParaRPr>
          </a:p>
        </p:txBody>
      </p:sp>
      <p:sp>
        <p:nvSpPr>
          <p:cNvPr id="3" name="Content Placeholder 2"/>
          <p:cNvSpPr>
            <a:spLocks noGrp="1"/>
          </p:cNvSpPr>
          <p:nvPr>
            <p:ph idx="1"/>
          </p:nvPr>
        </p:nvSpPr>
        <p:spPr>
          <a:xfrm>
            <a:off x="355600" y="1064418"/>
            <a:ext cx="8686800" cy="5691982"/>
          </a:xfrm>
        </p:spPr>
        <p:txBody>
          <a:bodyPr>
            <a:noAutofit/>
          </a:bodyPr>
          <a:lstStyle/>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We routinely conduct over 10,000 hours of maintenance across the core network infrastructure each month </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We have commenced a programme of additional enhancements following a series of rigorous audits</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We are proactively confirming that power capacity is proven and tested under load and network diversity and resilience is tested at key nodes across London and the UK</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Business continuity plans are being reinforced with London 2012 in mind and we are engaged in ‘War Gaming’ exercises to ensure our people experience and understand their roles in the event of real life scenarios  </a:t>
            </a:r>
          </a:p>
          <a:p>
            <a:endParaRPr lang="en-GB" sz="1200" dirty="0" smtClean="0">
              <a:latin typeface="Arial" pitchFamily="34" charset="0"/>
              <a:cs typeface="Arial" pitchFamily="34" charset="0"/>
            </a:endParaRPr>
          </a:p>
          <a:p>
            <a:endParaRPr lang="en-GB" sz="1200" dirty="0" smtClean="0">
              <a:latin typeface="Arial" pitchFamily="34" charset="0"/>
              <a:cs typeface="Arial" pitchFamily="34" charset="0"/>
            </a:endParaRPr>
          </a:p>
          <a:p>
            <a:endParaRPr lang="en-GB" sz="1200" dirty="0">
              <a:latin typeface="Arial" pitchFamily="34" charset="0"/>
              <a:cs typeface="Arial" pitchFamily="34" charset="0"/>
            </a:endParaRPr>
          </a:p>
          <a:p>
            <a:endParaRPr lang="en-GB" sz="1200" dirty="0">
              <a:latin typeface="Arial" pitchFamily="34" charset="0"/>
              <a:cs typeface="Arial" pitchFamily="34" charset="0"/>
            </a:endParaRPr>
          </a:p>
          <a:p>
            <a:endParaRPr lang="en-US" sz="1200" dirty="0">
              <a:latin typeface="Arial" pitchFamily="34" charset="0"/>
              <a:cs typeface="Arial" pitchFamily="34" charset="0"/>
            </a:endParaRPr>
          </a:p>
        </p:txBody>
      </p:sp>
    </p:spTree>
    <p:extLst>
      <p:ext uri="{BB962C8B-B14F-4D97-AF65-F5344CB8AC3E}">
        <p14:creationId xmlns:p14="http://schemas.microsoft.com/office/powerpoint/2010/main" val="3851741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b="1" dirty="0" smtClean="0">
                <a:latin typeface="Arial"/>
                <a:cs typeface="Arial"/>
              </a:rPr>
              <a:t>SUPPLY CHAINS</a:t>
            </a:r>
            <a:endParaRPr lang="en-US" sz="2000" b="1" dirty="0">
              <a:latin typeface="Arial"/>
              <a:cs typeface="Arial"/>
            </a:endParaRPr>
          </a:p>
        </p:txBody>
      </p:sp>
      <p:sp>
        <p:nvSpPr>
          <p:cNvPr id="3" name="Content Placeholder 2"/>
          <p:cNvSpPr>
            <a:spLocks noGrp="1"/>
          </p:cNvSpPr>
          <p:nvPr>
            <p:ph idx="1"/>
          </p:nvPr>
        </p:nvSpPr>
        <p:spPr>
          <a:xfrm>
            <a:off x="330200" y="1155700"/>
            <a:ext cx="8483600" cy="5148262"/>
          </a:xfrm>
        </p:spPr>
        <p:txBody>
          <a:bodyPr>
            <a:noAutofit/>
          </a:bodyPr>
          <a:lstStyle/>
          <a:p>
            <a:r>
              <a:rPr lang="en-GB" sz="1200" dirty="0" smtClean="0">
                <a:latin typeface="Arial"/>
                <a:cs typeface="Arial"/>
              </a:rPr>
              <a:t>BT depends on a range of third party suppliers to deliver its services. These range from hardware and spares providers to administrative and logistics support.  </a:t>
            </a:r>
          </a:p>
          <a:p>
            <a:endParaRPr lang="en-GB" sz="1200" dirty="0" smtClean="0">
              <a:latin typeface="Arial"/>
              <a:cs typeface="Arial"/>
            </a:endParaRPr>
          </a:p>
          <a:p>
            <a:r>
              <a:rPr lang="en-GB" sz="1200" dirty="0" smtClean="0">
                <a:latin typeface="Arial"/>
                <a:cs typeface="Arial"/>
              </a:rPr>
              <a:t>Ensuring availability of stock and spares through the Games will mean partners aligning with special arrangements being made within BT.</a:t>
            </a:r>
          </a:p>
          <a:p>
            <a:endParaRPr lang="en-GB" sz="1200" dirty="0" smtClean="0">
              <a:latin typeface="Arial"/>
              <a:cs typeface="Arial"/>
            </a:endParaRPr>
          </a:p>
          <a:p>
            <a:r>
              <a:rPr lang="en-GB" sz="1200" dirty="0" smtClean="0">
                <a:latin typeface="Arial"/>
                <a:cs typeface="Arial"/>
              </a:rPr>
              <a:t>Our supply chain needs to be ready to mitigate issues like travel disruption and resource availability in exactly the same way that BT will. </a:t>
            </a:r>
          </a:p>
          <a:p>
            <a:endParaRPr lang="en-GB" sz="1200" dirty="0" smtClean="0">
              <a:latin typeface="Arial"/>
              <a:cs typeface="Arial"/>
            </a:endParaRPr>
          </a:p>
          <a:p>
            <a:r>
              <a:rPr lang="en-GB" sz="1200" dirty="0" smtClean="0">
                <a:latin typeface="Arial"/>
                <a:cs typeface="Arial"/>
              </a:rPr>
              <a:t>This work is already underway and our suppliers are responding well</a:t>
            </a:r>
          </a:p>
          <a:p>
            <a:endParaRPr lang="en-GB" sz="1200" dirty="0">
              <a:latin typeface="Arial"/>
              <a:cs typeface="Arial"/>
            </a:endParaRPr>
          </a:p>
          <a:p>
            <a:endParaRPr lang="en-GB" sz="1200" dirty="0" smtClean="0">
              <a:latin typeface="Arial"/>
              <a:cs typeface="Arial"/>
            </a:endParaRPr>
          </a:p>
          <a:p>
            <a:endParaRPr lang="en-GB" sz="1200" dirty="0">
              <a:latin typeface="Arial"/>
              <a:cs typeface="Arial"/>
            </a:endParaRPr>
          </a:p>
          <a:p>
            <a:endParaRPr lang="en-US" sz="1200" dirty="0">
              <a:latin typeface="Arial"/>
              <a:cs typeface="Arial"/>
            </a:endParaRPr>
          </a:p>
        </p:txBody>
      </p:sp>
    </p:spTree>
    <p:extLst>
      <p:ext uri="{BB962C8B-B14F-4D97-AF65-F5344CB8AC3E}">
        <p14:creationId xmlns:p14="http://schemas.microsoft.com/office/powerpoint/2010/main" val="9571849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000" b="1" dirty="0" smtClean="0">
                <a:latin typeface="Arial"/>
                <a:cs typeface="Arial"/>
              </a:rPr>
              <a:t>KEY MESSAGES</a:t>
            </a:r>
            <a:endParaRPr lang="en-US" sz="2000" b="1" dirty="0">
              <a:latin typeface="Arial"/>
              <a:cs typeface="Arial"/>
            </a:endParaRPr>
          </a:p>
        </p:txBody>
      </p:sp>
      <p:sp>
        <p:nvSpPr>
          <p:cNvPr id="3" name="Content Placeholder 2"/>
          <p:cNvSpPr>
            <a:spLocks noGrp="1"/>
          </p:cNvSpPr>
          <p:nvPr>
            <p:ph idx="1"/>
          </p:nvPr>
        </p:nvSpPr>
        <p:spPr>
          <a:xfrm>
            <a:off x="457200" y="1166018"/>
            <a:ext cx="8229600" cy="4525963"/>
          </a:xfrm>
        </p:spPr>
        <p:txBody>
          <a:bodyPr>
            <a:normAutofit fontScale="25000" lnSpcReduction="20000"/>
          </a:bodyPr>
          <a:lstStyle/>
          <a:p>
            <a:pPr lvl="0">
              <a:lnSpc>
                <a:spcPct val="120000"/>
              </a:lnSpc>
              <a:spcBef>
                <a:spcPts val="150"/>
              </a:spcBef>
            </a:pPr>
            <a:r>
              <a:rPr lang="en-GB" sz="4800" dirty="0">
                <a:latin typeface="Arial"/>
                <a:cs typeface="Arial"/>
              </a:rPr>
              <a:t>BT is proud to be the official communications </a:t>
            </a:r>
            <a:r>
              <a:rPr lang="en-GB" sz="4800" dirty="0" smtClean="0">
                <a:latin typeface="Arial"/>
                <a:cs typeface="Arial"/>
              </a:rPr>
              <a:t>services partner and Openreach is the official telecommunications infrastructure partner for London 2012 .</a:t>
            </a:r>
          </a:p>
          <a:p>
            <a:pPr lvl="0">
              <a:lnSpc>
                <a:spcPct val="120000"/>
              </a:lnSpc>
              <a:spcBef>
                <a:spcPts val="150"/>
              </a:spcBef>
            </a:pPr>
            <a:endParaRPr lang="en-GB" sz="4800" dirty="0">
              <a:latin typeface="Arial"/>
              <a:cs typeface="Arial"/>
            </a:endParaRPr>
          </a:p>
          <a:p>
            <a:pPr lvl="0">
              <a:lnSpc>
                <a:spcPct val="120000"/>
              </a:lnSpc>
              <a:spcBef>
                <a:spcPts val="150"/>
              </a:spcBef>
            </a:pPr>
            <a:r>
              <a:rPr lang="en-GB" sz="4800" dirty="0" smtClean="0">
                <a:latin typeface="Arial"/>
                <a:cs typeface="Arial"/>
              </a:rPr>
              <a:t>It </a:t>
            </a:r>
            <a:r>
              <a:rPr lang="en-GB" sz="4800" dirty="0">
                <a:latin typeface="Arial"/>
                <a:cs typeface="Arial"/>
              </a:rPr>
              <a:t>is BT’s intention to help makes the Games a great success, for London , for BT and for the communications industry, while continuing to support all our customers throughout the events</a:t>
            </a:r>
            <a:r>
              <a:rPr lang="en-GB" sz="4800" dirty="0" smtClean="0">
                <a:latin typeface="Arial"/>
                <a:cs typeface="Arial"/>
              </a:rPr>
              <a:t>.</a:t>
            </a:r>
          </a:p>
          <a:p>
            <a:pPr marL="0" lvl="0" indent="0">
              <a:lnSpc>
                <a:spcPct val="120000"/>
              </a:lnSpc>
              <a:spcBef>
                <a:spcPts val="150"/>
              </a:spcBef>
              <a:buNone/>
            </a:pPr>
            <a:r>
              <a:rPr lang="en-GB" sz="4800" dirty="0">
                <a:latin typeface="Arial"/>
                <a:cs typeface="Arial"/>
              </a:rPr>
              <a:t> </a:t>
            </a:r>
          </a:p>
          <a:p>
            <a:pPr lvl="0">
              <a:lnSpc>
                <a:spcPct val="120000"/>
              </a:lnSpc>
              <a:spcBef>
                <a:spcPts val="150"/>
              </a:spcBef>
            </a:pPr>
            <a:r>
              <a:rPr lang="en-GB" sz="4800" dirty="0">
                <a:latin typeface="Arial"/>
                <a:cs typeface="Arial"/>
              </a:rPr>
              <a:t>London 2012 represents a significant investment by BT designed to help make London 2012 the most connected </a:t>
            </a:r>
            <a:r>
              <a:rPr lang="en-GB" sz="4800" dirty="0" smtClean="0">
                <a:latin typeface="Arial"/>
                <a:cs typeface="Arial"/>
              </a:rPr>
              <a:t>Games </a:t>
            </a:r>
            <a:r>
              <a:rPr lang="en-GB" sz="4800" dirty="0">
                <a:latin typeface="Arial"/>
                <a:cs typeface="Arial"/>
              </a:rPr>
              <a:t>ever held.</a:t>
            </a:r>
          </a:p>
          <a:p>
            <a:pPr marL="0" indent="0">
              <a:lnSpc>
                <a:spcPct val="120000"/>
              </a:lnSpc>
              <a:spcBef>
                <a:spcPts val="150"/>
              </a:spcBef>
              <a:buNone/>
            </a:pPr>
            <a:endParaRPr lang="en-GB" sz="4800" dirty="0">
              <a:latin typeface="Arial"/>
              <a:cs typeface="Arial"/>
            </a:endParaRPr>
          </a:p>
          <a:p>
            <a:pPr lvl="0">
              <a:lnSpc>
                <a:spcPct val="120000"/>
              </a:lnSpc>
              <a:spcBef>
                <a:spcPts val="150"/>
              </a:spcBef>
            </a:pPr>
            <a:r>
              <a:rPr lang="en-GB" sz="4800" dirty="0">
                <a:latin typeface="Arial"/>
                <a:cs typeface="Arial"/>
              </a:rPr>
              <a:t>BT has been planning for the operational delivery of the Games for three years, in parallel to the delivery of business as usual service. We are confident in our ability to support the Games and all our customers</a:t>
            </a:r>
            <a:r>
              <a:rPr lang="en-GB" sz="4800" dirty="0" smtClean="0">
                <a:latin typeface="Arial"/>
                <a:cs typeface="Arial"/>
              </a:rPr>
              <a:t>.</a:t>
            </a:r>
            <a:r>
              <a:rPr lang="en-GB" sz="4800" dirty="0">
                <a:latin typeface="Arial"/>
                <a:cs typeface="Arial"/>
              </a:rPr>
              <a:t> </a:t>
            </a:r>
          </a:p>
          <a:p>
            <a:pPr lvl="0">
              <a:lnSpc>
                <a:spcPct val="120000"/>
              </a:lnSpc>
              <a:spcBef>
                <a:spcPts val="150"/>
              </a:spcBef>
            </a:pPr>
            <a:endParaRPr lang="en-GB" sz="4800" dirty="0" smtClean="0">
              <a:latin typeface="Arial"/>
              <a:cs typeface="Arial"/>
            </a:endParaRPr>
          </a:p>
          <a:p>
            <a:pPr lvl="0">
              <a:lnSpc>
                <a:spcPct val="120000"/>
              </a:lnSpc>
              <a:spcBef>
                <a:spcPts val="150"/>
              </a:spcBef>
            </a:pPr>
            <a:r>
              <a:rPr lang="en-GB" sz="4800" dirty="0" smtClean="0">
                <a:latin typeface="Arial"/>
                <a:cs typeface="Arial"/>
              </a:rPr>
              <a:t>BT </a:t>
            </a:r>
            <a:r>
              <a:rPr lang="en-GB" sz="4800" dirty="0">
                <a:latin typeface="Arial"/>
                <a:cs typeface="Arial"/>
              </a:rPr>
              <a:t>aims to ensure service continuity for all customers throughout the Games, despite the inevitable disruption that an event of the size and scale of London 2012 will </a:t>
            </a:r>
            <a:r>
              <a:rPr lang="en-GB" sz="4800" dirty="0" smtClean="0">
                <a:latin typeface="Arial"/>
                <a:cs typeface="Arial"/>
              </a:rPr>
              <a:t>inevitably create </a:t>
            </a:r>
            <a:r>
              <a:rPr lang="en-GB" sz="4800" dirty="0">
                <a:latin typeface="Arial"/>
                <a:cs typeface="Arial"/>
              </a:rPr>
              <a:t>in parts of London</a:t>
            </a:r>
            <a:r>
              <a:rPr lang="en-GB" sz="4800" dirty="0" smtClean="0">
                <a:latin typeface="Arial"/>
                <a:cs typeface="Arial"/>
              </a:rPr>
              <a:t>.</a:t>
            </a:r>
          </a:p>
          <a:p>
            <a:pPr lvl="0">
              <a:lnSpc>
                <a:spcPct val="120000"/>
              </a:lnSpc>
              <a:spcBef>
                <a:spcPts val="150"/>
              </a:spcBef>
            </a:pPr>
            <a:endParaRPr lang="en-GB" sz="4800" dirty="0" smtClean="0">
              <a:latin typeface="Arial"/>
              <a:cs typeface="Arial"/>
            </a:endParaRPr>
          </a:p>
          <a:p>
            <a:pPr lvl="0">
              <a:lnSpc>
                <a:spcPct val="120000"/>
              </a:lnSpc>
              <a:spcBef>
                <a:spcPts val="150"/>
              </a:spcBef>
            </a:pPr>
            <a:r>
              <a:rPr lang="en-GB" sz="4800" dirty="0" smtClean="0">
                <a:latin typeface="Arial"/>
                <a:cs typeface="Arial"/>
              </a:rPr>
              <a:t>BT will be very much open for business and no BT building in London will be closed during Games-time.</a:t>
            </a:r>
          </a:p>
          <a:p>
            <a:pPr lvl="0">
              <a:lnSpc>
                <a:spcPct val="120000"/>
              </a:lnSpc>
              <a:spcBef>
                <a:spcPts val="150"/>
              </a:spcBef>
            </a:pPr>
            <a:endParaRPr lang="en-GB" sz="4800" dirty="0" smtClean="0">
              <a:latin typeface="Arial"/>
              <a:cs typeface="Arial"/>
            </a:endParaRPr>
          </a:p>
          <a:p>
            <a:pPr>
              <a:lnSpc>
                <a:spcPct val="120000"/>
              </a:lnSpc>
              <a:spcBef>
                <a:spcPts val="150"/>
              </a:spcBef>
            </a:pPr>
            <a:r>
              <a:rPr lang="en-GB" sz="4800" dirty="0" smtClean="0">
                <a:latin typeface="Arial"/>
                <a:cs typeface="Arial"/>
              </a:rPr>
              <a:t>As far as possible BT will serve its customers on a BAU basis.</a:t>
            </a:r>
            <a:r>
              <a:rPr lang="en-US" sz="4800" dirty="0" smtClean="0">
                <a:latin typeface="Arial"/>
                <a:cs typeface="Arial"/>
              </a:rPr>
              <a:t> We will ensure that no CP will be disadvantaged because of BT’s sponsorship of the Games</a:t>
            </a:r>
            <a:endParaRPr lang="en-GB" sz="4800" dirty="0">
              <a:latin typeface="Arial"/>
              <a:cs typeface="Arial"/>
            </a:endParaRPr>
          </a:p>
          <a:p>
            <a:pPr marL="0" indent="0">
              <a:lnSpc>
                <a:spcPct val="120000"/>
              </a:lnSpc>
              <a:spcBef>
                <a:spcPts val="150"/>
              </a:spcBef>
              <a:buNone/>
            </a:pPr>
            <a:endParaRPr lang="en-GB" sz="4800" dirty="0">
              <a:latin typeface="Arial"/>
              <a:cs typeface="Arial"/>
            </a:endParaRPr>
          </a:p>
          <a:p>
            <a:pPr lvl="0">
              <a:lnSpc>
                <a:spcPct val="120000"/>
              </a:lnSpc>
              <a:spcBef>
                <a:spcPts val="150"/>
              </a:spcBef>
            </a:pPr>
            <a:r>
              <a:rPr lang="en-GB" sz="4800" dirty="0">
                <a:latin typeface="Arial"/>
                <a:cs typeface="Arial"/>
              </a:rPr>
              <a:t>BT is working closely with the various authorities delivering the Games like ODA, </a:t>
            </a:r>
            <a:r>
              <a:rPr lang="en-GB" sz="4800" dirty="0" err="1">
                <a:latin typeface="Arial"/>
                <a:cs typeface="Arial"/>
              </a:rPr>
              <a:t>TfL</a:t>
            </a:r>
            <a:r>
              <a:rPr lang="en-GB" sz="4800" dirty="0">
                <a:latin typeface="Arial"/>
                <a:cs typeface="Arial"/>
              </a:rPr>
              <a:t> and LOCOG, as well as </a:t>
            </a:r>
            <a:r>
              <a:rPr lang="en-GB" sz="4800" dirty="0" smtClean="0">
                <a:latin typeface="Arial"/>
                <a:cs typeface="Arial"/>
              </a:rPr>
              <a:t>its </a:t>
            </a:r>
            <a:r>
              <a:rPr lang="en-GB" sz="4800" dirty="0">
                <a:latin typeface="Arial"/>
                <a:cs typeface="Arial"/>
              </a:rPr>
              <a:t>CP customers, to understand the requirements of the Games and planning to meet these requirements</a:t>
            </a:r>
            <a:r>
              <a:rPr lang="en-GB" sz="4800" dirty="0" smtClean="0">
                <a:latin typeface="Arial"/>
                <a:cs typeface="Arial"/>
              </a:rPr>
              <a:t>.</a:t>
            </a:r>
            <a:r>
              <a:rPr lang="en-GB" sz="4800" dirty="0">
                <a:latin typeface="Arial"/>
                <a:cs typeface="Arial"/>
              </a:rPr>
              <a:t> </a:t>
            </a:r>
          </a:p>
          <a:p>
            <a:pPr lvl="0">
              <a:lnSpc>
                <a:spcPct val="120000"/>
              </a:lnSpc>
              <a:spcBef>
                <a:spcPts val="150"/>
              </a:spcBef>
            </a:pPr>
            <a:endParaRPr lang="en-GB" sz="4800" dirty="0" smtClean="0">
              <a:latin typeface="Arial"/>
              <a:cs typeface="Arial"/>
            </a:endParaRPr>
          </a:p>
          <a:p>
            <a:pPr lvl="0">
              <a:lnSpc>
                <a:spcPct val="120000"/>
              </a:lnSpc>
              <a:spcBef>
                <a:spcPts val="150"/>
              </a:spcBef>
            </a:pPr>
            <a:r>
              <a:rPr lang="en-GB" sz="4800" dirty="0" smtClean="0">
                <a:latin typeface="Arial"/>
                <a:cs typeface="Arial"/>
              </a:rPr>
              <a:t>As </a:t>
            </a:r>
            <a:r>
              <a:rPr lang="en-GB" sz="4800" dirty="0">
                <a:latin typeface="Arial"/>
                <a:cs typeface="Arial"/>
              </a:rPr>
              <a:t>a provider of Critical National Infrastructure, BT is also working to heighten the security of its networks and services to help ensure safety during the Games.</a:t>
            </a:r>
          </a:p>
          <a:p>
            <a:pPr marL="0" indent="0">
              <a:lnSpc>
                <a:spcPct val="120000"/>
              </a:lnSpc>
              <a:spcBef>
                <a:spcPts val="150"/>
              </a:spcBef>
              <a:buNone/>
            </a:pPr>
            <a:endParaRPr lang="en-GB" sz="4800" dirty="0">
              <a:latin typeface="Arial"/>
              <a:cs typeface="Arial"/>
            </a:endParaRPr>
          </a:p>
          <a:p>
            <a:pPr lvl="0">
              <a:lnSpc>
                <a:spcPct val="120000"/>
              </a:lnSpc>
              <a:spcBef>
                <a:spcPts val="150"/>
              </a:spcBef>
            </a:pPr>
            <a:r>
              <a:rPr lang="en-GB" sz="4800" dirty="0">
                <a:latin typeface="Arial"/>
                <a:cs typeface="Arial"/>
              </a:rPr>
              <a:t>BT aims to contribute significantly to the London 2012 legacy, creating an advanced communications infrastructure that will contribute to the transformation of parts of East London.</a:t>
            </a:r>
          </a:p>
          <a:p>
            <a:endParaRPr lang="en-US" dirty="0">
              <a:latin typeface="Arial"/>
              <a:cs typeface="Arial"/>
            </a:endParaRPr>
          </a:p>
        </p:txBody>
      </p:sp>
    </p:spTree>
    <p:extLst>
      <p:ext uri="{BB962C8B-B14F-4D97-AF65-F5344CB8AC3E}">
        <p14:creationId xmlns:p14="http://schemas.microsoft.com/office/powerpoint/2010/main" val="10136387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b="1" dirty="0" smtClean="0">
                <a:latin typeface="Arial"/>
                <a:cs typeface="Arial"/>
              </a:rPr>
              <a:t>OUR TEN LONDON 2012 INTENTIONS</a:t>
            </a:r>
            <a:endParaRPr lang="en-US" sz="2000" b="1" dirty="0">
              <a:latin typeface="Arial"/>
              <a:cs typeface="Arial"/>
            </a:endParaRPr>
          </a:p>
        </p:txBody>
      </p:sp>
      <p:sp>
        <p:nvSpPr>
          <p:cNvPr id="3" name="Content Placeholder 2"/>
          <p:cNvSpPr>
            <a:spLocks noGrp="1"/>
          </p:cNvSpPr>
          <p:nvPr>
            <p:ph idx="1"/>
          </p:nvPr>
        </p:nvSpPr>
        <p:spPr/>
        <p:txBody>
          <a:bodyPr>
            <a:normAutofit fontScale="25000" lnSpcReduction="20000"/>
          </a:bodyPr>
          <a:lstStyle/>
          <a:p>
            <a:pPr marL="0" indent="0">
              <a:lnSpc>
                <a:spcPct val="120000"/>
              </a:lnSpc>
              <a:spcBef>
                <a:spcPts val="150"/>
              </a:spcBef>
              <a:buNone/>
            </a:pPr>
            <a:r>
              <a:rPr lang="en-GB" sz="4800" b="1" dirty="0" smtClean="0">
                <a:latin typeface="Arial"/>
                <a:cs typeface="Arial"/>
              </a:rPr>
              <a:t>BT </a:t>
            </a:r>
            <a:r>
              <a:rPr lang="en-GB" sz="4800" b="1" dirty="0">
                <a:latin typeface="Arial"/>
                <a:cs typeface="Arial"/>
              </a:rPr>
              <a:t>is the official communications services partner responsible for delivering the communications network and services for London 2012. </a:t>
            </a:r>
            <a:r>
              <a:rPr lang="en-GB" sz="4800" b="1" dirty="0" smtClean="0">
                <a:latin typeface="Arial"/>
                <a:cs typeface="Arial"/>
              </a:rPr>
              <a:t>Openreach </a:t>
            </a:r>
            <a:r>
              <a:rPr lang="en-GB" sz="4800" b="1" dirty="0">
                <a:latin typeface="Arial"/>
                <a:cs typeface="Arial"/>
              </a:rPr>
              <a:t>is the official telecommunications infrastructure partner to London 2012.  </a:t>
            </a:r>
            <a:r>
              <a:rPr lang="en-GB" sz="4800" b="1" dirty="0" smtClean="0">
                <a:latin typeface="Arial"/>
                <a:cs typeface="Arial"/>
              </a:rPr>
              <a:t>BT </a:t>
            </a:r>
            <a:r>
              <a:rPr lang="en-GB" sz="4800" b="1" dirty="0">
                <a:latin typeface="Arial"/>
                <a:cs typeface="Arial"/>
              </a:rPr>
              <a:t>intends to deliver the communications that make London 2012 the most connected Games ever.  </a:t>
            </a:r>
            <a:endParaRPr lang="en-GB" sz="4800" b="1" dirty="0" smtClean="0">
              <a:latin typeface="Arial"/>
              <a:cs typeface="Arial"/>
            </a:endParaRPr>
          </a:p>
          <a:p>
            <a:pPr marL="0" indent="0">
              <a:lnSpc>
                <a:spcPct val="120000"/>
              </a:lnSpc>
              <a:spcBef>
                <a:spcPts val="150"/>
              </a:spcBef>
              <a:buNone/>
            </a:pPr>
            <a:endParaRPr lang="en-GB" sz="4800" dirty="0">
              <a:latin typeface="Arial"/>
              <a:cs typeface="Arial"/>
            </a:endParaRPr>
          </a:p>
          <a:p>
            <a:pPr marL="0" indent="0">
              <a:lnSpc>
                <a:spcPct val="120000"/>
              </a:lnSpc>
              <a:spcBef>
                <a:spcPts val="150"/>
              </a:spcBef>
              <a:buNone/>
            </a:pPr>
            <a:r>
              <a:rPr lang="en-GB" sz="4800" dirty="0" smtClean="0">
                <a:latin typeface="Arial" pitchFamily="34" charset="0"/>
                <a:cs typeface="Arial" pitchFamily="34" charset="0"/>
              </a:rPr>
              <a:t>We will, where it is operationally possible and economically responsible:</a:t>
            </a:r>
          </a:p>
          <a:p>
            <a:pPr marL="0" indent="0">
              <a:lnSpc>
                <a:spcPct val="120000"/>
              </a:lnSpc>
              <a:spcBef>
                <a:spcPts val="150"/>
              </a:spcBef>
              <a:buNone/>
            </a:pPr>
            <a:endParaRPr lang="en-GB" sz="4800" dirty="0" smtClean="0">
              <a:latin typeface="Arial" pitchFamily="34" charset="0"/>
              <a:cs typeface="Arial" pitchFamily="34" charset="0"/>
            </a:endParaRPr>
          </a:p>
          <a:p>
            <a:pPr marL="539750" indent="-539750">
              <a:lnSpc>
                <a:spcPct val="120000"/>
              </a:lnSpc>
              <a:spcBef>
                <a:spcPts val="150"/>
              </a:spcBef>
              <a:buFont typeface="+mj-lt"/>
              <a:buAutoNum type="arabicPeriod"/>
            </a:pPr>
            <a:r>
              <a:rPr lang="en-GB" sz="4800" dirty="0" smtClean="0">
                <a:latin typeface="Arial" pitchFamily="34" charset="0"/>
                <a:cs typeface="Arial" pitchFamily="34" charset="0"/>
              </a:rPr>
              <a:t>Deliver the communications network and services required to make London 2012 a success for the UK and the UK communications industry</a:t>
            </a:r>
          </a:p>
          <a:p>
            <a:pPr marL="514350" lvl="0" indent="-514350">
              <a:lnSpc>
                <a:spcPct val="120000"/>
              </a:lnSpc>
              <a:spcBef>
                <a:spcPts val="150"/>
              </a:spcBef>
              <a:buFont typeface="+mj-lt"/>
              <a:buAutoNum type="arabicPeriod"/>
            </a:pPr>
            <a:r>
              <a:rPr lang="en-GB" sz="4800" dirty="0" smtClean="0">
                <a:latin typeface="Arial" pitchFamily="34" charset="0"/>
                <a:cs typeface="Arial" pitchFamily="34" charset="0"/>
              </a:rPr>
              <a:t>Contribute to the lasting legacy of the Games in London and other parts of the UK</a:t>
            </a:r>
          </a:p>
          <a:p>
            <a:pPr marL="514350" lvl="0" indent="-514350">
              <a:lnSpc>
                <a:spcPct val="120000"/>
              </a:lnSpc>
              <a:spcBef>
                <a:spcPts val="150"/>
              </a:spcBef>
              <a:buFont typeface="+mj-lt"/>
              <a:buAutoNum type="arabicPeriod"/>
            </a:pPr>
            <a:r>
              <a:rPr lang="en-GB" sz="4800" dirty="0" smtClean="0">
                <a:latin typeface="Arial" pitchFamily="34" charset="0"/>
                <a:cs typeface="Arial" pitchFamily="34" charset="0"/>
              </a:rPr>
              <a:t>Enable core services to meet the capacity and quality demands placed upon them, not just for the Games but for non-Games needs too </a:t>
            </a:r>
          </a:p>
          <a:p>
            <a:pPr marL="514350" lvl="0" indent="-514350">
              <a:lnSpc>
                <a:spcPct val="120000"/>
              </a:lnSpc>
              <a:spcBef>
                <a:spcPts val="150"/>
              </a:spcBef>
              <a:buFont typeface="+mj-lt"/>
              <a:buAutoNum type="arabicPeriod"/>
            </a:pPr>
            <a:r>
              <a:rPr lang="en-GB" sz="4800" dirty="0" smtClean="0">
                <a:latin typeface="Arial" pitchFamily="34" charset="0"/>
                <a:cs typeface="Arial" pitchFamily="34" charset="0"/>
              </a:rPr>
              <a:t>Ensure customers are made aware of any change control processes that we may need to make in advance for the provision of new services or service functionality as a result of the Games </a:t>
            </a:r>
          </a:p>
          <a:p>
            <a:pPr marL="514350" lvl="0" indent="-514350">
              <a:lnSpc>
                <a:spcPct val="120000"/>
              </a:lnSpc>
              <a:spcBef>
                <a:spcPts val="150"/>
              </a:spcBef>
              <a:buFont typeface="+mj-lt"/>
              <a:buAutoNum type="arabicPeriod"/>
            </a:pPr>
            <a:r>
              <a:rPr lang="en-GB" sz="4800" dirty="0" smtClean="0">
                <a:latin typeface="Arial" pitchFamily="34" charset="0"/>
                <a:cs typeface="Arial" pitchFamily="34" charset="0"/>
              </a:rPr>
              <a:t>Ensure that service centres, operational teams and functional support organisations are resourced appropriately to deliver the Games as well as business as usual activities </a:t>
            </a:r>
          </a:p>
          <a:p>
            <a:pPr marL="514350" lvl="0" indent="-514350">
              <a:lnSpc>
                <a:spcPct val="120000"/>
              </a:lnSpc>
              <a:spcBef>
                <a:spcPts val="150"/>
              </a:spcBef>
              <a:buFont typeface="+mj-lt"/>
              <a:buAutoNum type="arabicPeriod"/>
            </a:pPr>
            <a:r>
              <a:rPr lang="en-GB" sz="4800" dirty="0" smtClean="0">
                <a:latin typeface="Arial" pitchFamily="34" charset="0"/>
                <a:cs typeface="Arial" pitchFamily="34" charset="0"/>
              </a:rPr>
              <a:t>Ensure that our end to end supply chain is fully aligned to help deliver on our intentions</a:t>
            </a:r>
          </a:p>
          <a:p>
            <a:pPr marL="514350" lvl="0" indent="-514350">
              <a:lnSpc>
                <a:spcPct val="120000"/>
              </a:lnSpc>
              <a:spcBef>
                <a:spcPts val="150"/>
              </a:spcBef>
              <a:buFont typeface="+mj-lt"/>
              <a:buAutoNum type="arabicPeriod"/>
            </a:pPr>
            <a:r>
              <a:rPr lang="en-GB" sz="4800" dirty="0" smtClean="0">
                <a:latin typeface="Arial" pitchFamily="34" charset="0"/>
                <a:cs typeface="Arial" pitchFamily="34" charset="0"/>
              </a:rPr>
              <a:t>Implement the heightened security arrangements expected of </a:t>
            </a:r>
            <a:r>
              <a:rPr lang="en-GB" sz="4800" dirty="0">
                <a:latin typeface="Arial" pitchFamily="34" charset="0"/>
                <a:cs typeface="Arial" pitchFamily="34" charset="0"/>
              </a:rPr>
              <a:t> </a:t>
            </a:r>
            <a:r>
              <a:rPr lang="en-GB" sz="4800" dirty="0" smtClean="0">
                <a:latin typeface="Arial" pitchFamily="34" charset="0"/>
                <a:cs typeface="Arial" pitchFamily="34" charset="0"/>
              </a:rPr>
              <a:t>BT without unduly hampering our customers or service delivery</a:t>
            </a:r>
          </a:p>
          <a:p>
            <a:pPr marL="514350" lvl="0" indent="-514350">
              <a:lnSpc>
                <a:spcPct val="120000"/>
              </a:lnSpc>
              <a:spcBef>
                <a:spcPts val="150"/>
              </a:spcBef>
              <a:buFont typeface="+mj-lt"/>
              <a:buAutoNum type="arabicPeriod"/>
            </a:pPr>
            <a:r>
              <a:rPr lang="en-GB" sz="4800" dirty="0" smtClean="0">
                <a:latin typeface="Arial" pitchFamily="34" charset="0"/>
                <a:cs typeface="Arial" pitchFamily="34" charset="0"/>
              </a:rPr>
              <a:t>Ensure operational plans are developed with as full an understanding as possible of any practical events or third party actions that could hamper delivery, such as restricted transportation in London</a:t>
            </a:r>
          </a:p>
          <a:p>
            <a:pPr marL="514350" lvl="0" indent="-514350">
              <a:lnSpc>
                <a:spcPct val="120000"/>
              </a:lnSpc>
              <a:spcBef>
                <a:spcPts val="150"/>
              </a:spcBef>
              <a:buFont typeface="+mj-lt"/>
              <a:buAutoNum type="arabicPeriod"/>
            </a:pPr>
            <a:r>
              <a:rPr lang="en-GB" sz="4800" dirty="0" smtClean="0">
                <a:latin typeface="Arial" pitchFamily="34" charset="0"/>
                <a:cs typeface="Arial" pitchFamily="34" charset="0"/>
              </a:rPr>
              <a:t>Communicate frequently and transparently with customers in the run up to and during the Games</a:t>
            </a:r>
          </a:p>
          <a:p>
            <a:pPr marL="539750" indent="-539750">
              <a:buFont typeface="+mj-lt"/>
              <a:buAutoNum type="arabicPeriod"/>
            </a:pPr>
            <a:r>
              <a:rPr lang="en-GB" sz="4800" dirty="0" smtClean="0">
                <a:latin typeface="Arial" pitchFamily="34" charset="0"/>
                <a:cs typeface="Arial" pitchFamily="34" charset="0"/>
              </a:rPr>
              <a:t>Through our network design and investment decisions, ensure that our contribution to London 2012 considers sustainability and adds long term value to the local communities in which we operate</a:t>
            </a:r>
            <a:endParaRPr lang="en-US" sz="4800" dirty="0" smtClean="0">
              <a:latin typeface="Arial" pitchFamily="34" charset="0"/>
              <a:cs typeface="Arial" pitchFamily="34" charset="0"/>
            </a:endParaRPr>
          </a:p>
          <a:p>
            <a:endParaRPr lang="en-US" dirty="0">
              <a:latin typeface="Arial"/>
              <a:cs typeface="Arial"/>
            </a:endParaRPr>
          </a:p>
        </p:txBody>
      </p:sp>
    </p:spTree>
    <p:extLst>
      <p:ext uri="{BB962C8B-B14F-4D97-AF65-F5344CB8AC3E}">
        <p14:creationId xmlns:p14="http://schemas.microsoft.com/office/powerpoint/2010/main" val="218347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b="1" dirty="0" smtClean="0">
                <a:latin typeface="Arial" pitchFamily="34" charset="0"/>
                <a:cs typeface="Arial" pitchFamily="34" charset="0"/>
              </a:rPr>
              <a:t>SUPPORTING INFORMATION</a:t>
            </a:r>
            <a:endParaRPr lang="en-GB"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000" b="1" dirty="0" smtClean="0">
                <a:latin typeface="Arial"/>
                <a:cs typeface="Arial"/>
              </a:rPr>
              <a:t>LONDON 2012:  KEY FACTS</a:t>
            </a:r>
            <a:endParaRPr lang="en-US" sz="2000" b="1" dirty="0">
              <a:latin typeface="Arial"/>
              <a:cs typeface="Arial"/>
            </a:endParaRPr>
          </a:p>
        </p:txBody>
      </p:sp>
      <p:sp>
        <p:nvSpPr>
          <p:cNvPr id="3" name="Content Placeholder 2"/>
          <p:cNvSpPr>
            <a:spLocks noGrp="1"/>
          </p:cNvSpPr>
          <p:nvPr>
            <p:ph idx="1"/>
          </p:nvPr>
        </p:nvSpPr>
        <p:spPr/>
        <p:txBody>
          <a:bodyPr>
            <a:normAutofit/>
          </a:bodyPr>
          <a:lstStyle/>
          <a:p>
            <a:pPr lvl="0"/>
            <a:r>
              <a:rPr lang="en-GB" sz="1200" dirty="0">
                <a:latin typeface="Arial"/>
                <a:cs typeface="Arial"/>
              </a:rPr>
              <a:t>Over 14,500 athletes will be competing in the </a:t>
            </a:r>
            <a:r>
              <a:rPr lang="en-GB" sz="1200" dirty="0" smtClean="0">
                <a:latin typeface="Arial"/>
                <a:cs typeface="Arial"/>
              </a:rPr>
              <a:t>Games</a:t>
            </a:r>
          </a:p>
          <a:p>
            <a:pPr lvl="0"/>
            <a:endParaRPr lang="en-GB" sz="1200" dirty="0">
              <a:latin typeface="Arial"/>
              <a:cs typeface="Arial"/>
            </a:endParaRPr>
          </a:p>
          <a:p>
            <a:pPr lvl="0"/>
            <a:r>
              <a:rPr lang="en-GB" sz="1200" dirty="0">
                <a:latin typeface="Arial"/>
                <a:cs typeface="Arial"/>
              </a:rPr>
              <a:t>Over </a:t>
            </a:r>
            <a:r>
              <a:rPr lang="en-GB" sz="1200" dirty="0" smtClean="0">
                <a:latin typeface="Arial"/>
                <a:cs typeface="Arial"/>
              </a:rPr>
              <a:t>27,500 accredited </a:t>
            </a:r>
            <a:r>
              <a:rPr lang="en-GB" sz="1200" dirty="0">
                <a:latin typeface="Arial"/>
                <a:cs typeface="Arial"/>
              </a:rPr>
              <a:t>journalists will cover the Games from London </a:t>
            </a:r>
          </a:p>
          <a:p>
            <a:pPr lvl="0"/>
            <a:endParaRPr lang="en-GB" sz="1200" dirty="0" smtClean="0">
              <a:latin typeface="Arial"/>
              <a:cs typeface="Arial"/>
            </a:endParaRPr>
          </a:p>
          <a:p>
            <a:pPr lvl="0"/>
            <a:r>
              <a:rPr lang="en-GB" sz="1200" dirty="0" smtClean="0">
                <a:latin typeface="Arial"/>
                <a:cs typeface="Arial"/>
              </a:rPr>
              <a:t>Up </a:t>
            </a:r>
            <a:r>
              <a:rPr lang="en-GB" sz="1200" dirty="0">
                <a:latin typeface="Arial"/>
                <a:cs typeface="Arial"/>
              </a:rPr>
              <a:t>to 70,000 volunteers are required to make the Games work</a:t>
            </a:r>
          </a:p>
          <a:p>
            <a:pPr lvl="0"/>
            <a:endParaRPr lang="en-GB" sz="1200" dirty="0" smtClean="0">
              <a:latin typeface="Arial"/>
              <a:cs typeface="Arial"/>
            </a:endParaRPr>
          </a:p>
          <a:p>
            <a:pPr lvl="0"/>
            <a:r>
              <a:rPr lang="en-GB" sz="1200" dirty="0" smtClean="0">
                <a:latin typeface="Arial"/>
                <a:cs typeface="Arial"/>
              </a:rPr>
              <a:t>Almost </a:t>
            </a:r>
            <a:r>
              <a:rPr lang="en-GB" sz="1200" dirty="0">
                <a:latin typeface="Arial"/>
                <a:cs typeface="Arial"/>
              </a:rPr>
              <a:t>11 million tickets are available for the Games, with demand outstripping supply</a:t>
            </a:r>
          </a:p>
          <a:p>
            <a:pPr lvl="0"/>
            <a:endParaRPr lang="en-GB" sz="1200" dirty="0" smtClean="0">
              <a:latin typeface="Arial"/>
              <a:cs typeface="Arial"/>
            </a:endParaRPr>
          </a:p>
          <a:p>
            <a:pPr lvl="0"/>
            <a:r>
              <a:rPr lang="en-GB" sz="1200" dirty="0" smtClean="0">
                <a:latin typeface="Arial"/>
                <a:cs typeface="Arial"/>
              </a:rPr>
              <a:t>Over </a:t>
            </a:r>
            <a:r>
              <a:rPr lang="en-GB" sz="1200" dirty="0">
                <a:latin typeface="Arial"/>
                <a:cs typeface="Arial"/>
              </a:rPr>
              <a:t>800,000 spectators and 55,000 athletes/officials/media will use public transport to get to the Games on the busiest day</a:t>
            </a:r>
          </a:p>
          <a:p>
            <a:pPr lvl="0"/>
            <a:endParaRPr lang="en-GB" sz="1200" dirty="0" smtClean="0">
              <a:latin typeface="Arial"/>
              <a:cs typeface="Arial"/>
            </a:endParaRPr>
          </a:p>
          <a:p>
            <a:pPr lvl="0"/>
            <a:r>
              <a:rPr lang="en-GB" sz="1200" dirty="0" smtClean="0">
                <a:latin typeface="Arial"/>
                <a:cs typeface="Arial"/>
              </a:rPr>
              <a:t>Staging </a:t>
            </a:r>
            <a:r>
              <a:rPr lang="en-GB" sz="1200" dirty="0">
                <a:latin typeface="Arial"/>
                <a:cs typeface="Arial"/>
              </a:rPr>
              <a:t>the Olympic and Paralympic Games is like staging 46 world championships </a:t>
            </a:r>
          </a:p>
          <a:p>
            <a:pPr lvl="0"/>
            <a:endParaRPr lang="en-GB" sz="1200" dirty="0" smtClean="0">
              <a:latin typeface="Arial"/>
              <a:cs typeface="Arial"/>
            </a:endParaRPr>
          </a:p>
          <a:p>
            <a:pPr lvl="0"/>
            <a:r>
              <a:rPr lang="en-GB" sz="1200" dirty="0" smtClean="0">
                <a:latin typeface="Arial"/>
                <a:cs typeface="Arial"/>
              </a:rPr>
              <a:t>London </a:t>
            </a:r>
            <a:r>
              <a:rPr lang="en-GB" sz="1200" dirty="0">
                <a:latin typeface="Arial"/>
                <a:cs typeface="Arial"/>
              </a:rPr>
              <a:t>2012 is expected to contribute an additional £21 billion to the UK economy </a:t>
            </a:r>
          </a:p>
          <a:p>
            <a:pPr lvl="0"/>
            <a:endParaRPr lang="en-GB" sz="1200" dirty="0" smtClean="0">
              <a:latin typeface="Arial"/>
              <a:cs typeface="Arial"/>
            </a:endParaRPr>
          </a:p>
          <a:p>
            <a:pPr lvl="0"/>
            <a:r>
              <a:rPr lang="en-GB" sz="1200" dirty="0" smtClean="0">
                <a:latin typeface="Arial"/>
                <a:cs typeface="Arial"/>
              </a:rPr>
              <a:t>The </a:t>
            </a:r>
            <a:r>
              <a:rPr lang="en-GB" sz="1200" dirty="0">
                <a:latin typeface="Arial"/>
                <a:cs typeface="Arial"/>
              </a:rPr>
              <a:t>Olympic Park in East London is the largest park development in the UK for over 100 years</a:t>
            </a:r>
          </a:p>
          <a:p>
            <a:pPr lvl="0"/>
            <a:endParaRPr lang="en-GB" sz="1200" dirty="0" smtClean="0">
              <a:latin typeface="Arial"/>
              <a:cs typeface="Arial"/>
            </a:endParaRPr>
          </a:p>
          <a:p>
            <a:pPr lvl="0"/>
            <a:r>
              <a:rPr lang="en-GB" sz="1200" dirty="0" smtClean="0">
                <a:latin typeface="Arial"/>
                <a:cs typeface="Arial"/>
              </a:rPr>
              <a:t>2800</a:t>
            </a:r>
            <a:r>
              <a:rPr lang="en-GB" sz="1200" dirty="0">
                <a:latin typeface="Arial"/>
                <a:cs typeface="Arial"/>
              </a:rPr>
              <a:t> </a:t>
            </a:r>
            <a:r>
              <a:rPr lang="en-GB" sz="1200" dirty="0" smtClean="0">
                <a:latin typeface="Arial"/>
                <a:cs typeface="Arial"/>
              </a:rPr>
              <a:t>new homes on the Olympic Park will </a:t>
            </a:r>
            <a:r>
              <a:rPr lang="en-GB" sz="1200" dirty="0">
                <a:latin typeface="Arial"/>
                <a:cs typeface="Arial"/>
              </a:rPr>
              <a:t>be </a:t>
            </a:r>
            <a:r>
              <a:rPr lang="en-GB" sz="1200" dirty="0" smtClean="0">
                <a:latin typeface="Arial"/>
                <a:cs typeface="Arial"/>
              </a:rPr>
              <a:t>made </a:t>
            </a:r>
            <a:r>
              <a:rPr lang="en-GB" sz="1200" dirty="0">
                <a:latin typeface="Arial"/>
                <a:cs typeface="Arial"/>
              </a:rPr>
              <a:t>available to the public after the </a:t>
            </a:r>
            <a:r>
              <a:rPr lang="en-GB" sz="1200" dirty="0" smtClean="0">
                <a:latin typeface="Arial"/>
                <a:cs typeface="Arial"/>
              </a:rPr>
              <a:t>Games</a:t>
            </a:r>
            <a:endParaRPr lang="en-GB" sz="1200" dirty="0">
              <a:latin typeface="Arial"/>
              <a:cs typeface="Arial"/>
            </a:endParaRPr>
          </a:p>
        </p:txBody>
      </p:sp>
    </p:spTree>
    <p:extLst>
      <p:ext uri="{BB962C8B-B14F-4D97-AF65-F5344CB8AC3E}">
        <p14:creationId xmlns:p14="http://schemas.microsoft.com/office/powerpoint/2010/main" val="132284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b="1" dirty="0" smtClean="0">
                <a:latin typeface="Arial"/>
                <a:cs typeface="Arial"/>
              </a:rPr>
              <a:t>ORDER TIMELINES</a:t>
            </a:r>
            <a:endParaRPr lang="en-US" sz="2000" b="1" dirty="0">
              <a:latin typeface="Arial"/>
              <a:cs typeface="Arial"/>
            </a:endParaRPr>
          </a:p>
        </p:txBody>
      </p:sp>
      <p:sp>
        <p:nvSpPr>
          <p:cNvPr id="3" name="Content Placeholder 2"/>
          <p:cNvSpPr>
            <a:spLocks noGrp="1"/>
          </p:cNvSpPr>
          <p:nvPr>
            <p:ph idx="1"/>
          </p:nvPr>
        </p:nvSpPr>
        <p:spPr>
          <a:xfrm>
            <a:off x="330200" y="1155700"/>
            <a:ext cx="8483600" cy="5148262"/>
          </a:xfrm>
        </p:spPr>
        <p:txBody>
          <a:bodyPr>
            <a:noAutofit/>
          </a:bodyPr>
          <a:lstStyle/>
          <a:p>
            <a:pPr marL="0" indent="0">
              <a:buNone/>
            </a:pPr>
            <a:endParaRPr lang="en-US" sz="1200" dirty="0" smtClean="0">
              <a:latin typeface="Arial"/>
              <a:cs typeface="Arial"/>
            </a:endParaRPr>
          </a:p>
          <a:p>
            <a:r>
              <a:rPr lang="en-US" sz="1200" dirty="0" smtClean="0">
                <a:latin typeface="Arial"/>
                <a:cs typeface="Arial"/>
              </a:rPr>
              <a:t>There are no changes to  standard contractual lead times up to and including the period of the Games</a:t>
            </a:r>
          </a:p>
          <a:p>
            <a:r>
              <a:rPr lang="en-US" sz="1200" dirty="0">
                <a:latin typeface="Arial"/>
                <a:cs typeface="Arial"/>
              </a:rPr>
              <a:t>As per business as usual, order dates will depend on the products or services </a:t>
            </a:r>
            <a:r>
              <a:rPr lang="en-US" sz="1200" dirty="0" smtClean="0">
                <a:latin typeface="Arial"/>
                <a:cs typeface="Arial"/>
              </a:rPr>
              <a:t>concerned</a:t>
            </a:r>
          </a:p>
          <a:p>
            <a:pPr lvl="1"/>
            <a:endParaRPr lang="en-US" sz="1200" dirty="0">
              <a:latin typeface="Arial"/>
              <a:cs typeface="Arial"/>
            </a:endParaRPr>
          </a:p>
          <a:p>
            <a:r>
              <a:rPr lang="en-US" sz="1200" b="1" dirty="0" smtClean="0">
                <a:latin typeface="Arial"/>
                <a:cs typeface="Arial"/>
              </a:rPr>
              <a:t>Customers are reminded of the impacts of TfL’s embargo on street works.</a:t>
            </a:r>
            <a:r>
              <a:rPr lang="en-US" sz="1200" dirty="0" smtClean="0">
                <a:latin typeface="Arial"/>
                <a:cs typeface="Arial"/>
              </a:rPr>
              <a:t> </a:t>
            </a:r>
          </a:p>
          <a:p>
            <a:r>
              <a:rPr lang="en-GB" sz="1200" dirty="0" smtClean="0">
                <a:latin typeface="Arial" pitchFamily="34" charset="0"/>
                <a:cs typeface="Arial" pitchFamily="34" charset="0"/>
              </a:rPr>
              <a:t>Before </a:t>
            </a:r>
            <a:r>
              <a:rPr lang="en-GB" sz="1200" dirty="0">
                <a:latin typeface="Arial" pitchFamily="34" charset="0"/>
                <a:cs typeface="Arial" pitchFamily="34" charset="0"/>
              </a:rPr>
              <a:t>and during the Olympic and Paralympic Games </a:t>
            </a:r>
            <a:r>
              <a:rPr lang="en-GB" sz="1200" dirty="0" smtClean="0">
                <a:latin typeface="Arial" pitchFamily="34" charset="0"/>
                <a:cs typeface="Arial" pitchFamily="34" charset="0"/>
              </a:rPr>
              <a:t>there will be </a:t>
            </a:r>
            <a:r>
              <a:rPr lang="en-GB" sz="1200" b="1" dirty="0" smtClean="0">
                <a:latin typeface="Arial" pitchFamily="34" charset="0"/>
                <a:cs typeface="Arial" pitchFamily="34" charset="0"/>
              </a:rPr>
              <a:t>no </a:t>
            </a:r>
            <a:r>
              <a:rPr lang="en-GB" sz="1200" b="1" dirty="0">
                <a:latin typeface="Arial" pitchFamily="34" charset="0"/>
                <a:cs typeface="Arial" pitchFamily="34" charset="0"/>
              </a:rPr>
              <a:t>digging </a:t>
            </a:r>
            <a:r>
              <a:rPr lang="en-GB" sz="1200" dirty="0">
                <a:latin typeface="Arial" pitchFamily="34" charset="0"/>
                <a:cs typeface="Arial" pitchFamily="34" charset="0"/>
              </a:rPr>
              <a:t>allowed on roads or pavements over the entire Olympic Route Network</a:t>
            </a:r>
          </a:p>
          <a:p>
            <a:pPr lvl="2"/>
            <a:r>
              <a:rPr lang="en-GB" sz="1050" dirty="0">
                <a:latin typeface="Arial" pitchFamily="34" charset="0"/>
                <a:cs typeface="Arial" pitchFamily="34" charset="0"/>
              </a:rPr>
              <a:t>From 1 March 2012 to 30 September 2012 for the Core Route, Venue Route and A501 </a:t>
            </a:r>
          </a:p>
          <a:p>
            <a:pPr lvl="2"/>
            <a:r>
              <a:rPr lang="en-GB" sz="1050" dirty="0">
                <a:latin typeface="Arial" pitchFamily="34" charset="0"/>
                <a:cs typeface="Arial" pitchFamily="34" charset="0"/>
              </a:rPr>
              <a:t>From 1 July 2012  to 9 September 2012 for the remainder</a:t>
            </a:r>
            <a:r>
              <a:rPr lang="en-GB" sz="1050" dirty="0" smtClean="0">
                <a:latin typeface="Arial" pitchFamily="34" charset="0"/>
                <a:cs typeface="Arial" pitchFamily="34" charset="0"/>
              </a:rPr>
              <a:t>.</a:t>
            </a:r>
            <a:endParaRPr lang="en-US" sz="1200" dirty="0" smtClean="0">
              <a:latin typeface="Arial"/>
              <a:cs typeface="Arial"/>
            </a:endParaRPr>
          </a:p>
          <a:p>
            <a:r>
              <a:rPr lang="en-US" sz="1200" dirty="0" smtClean="0">
                <a:latin typeface="Arial"/>
                <a:cs typeface="Arial"/>
              </a:rPr>
              <a:t>For Ethernet </a:t>
            </a:r>
            <a:r>
              <a:rPr lang="en-US" sz="1200" dirty="0">
                <a:latin typeface="Arial"/>
                <a:cs typeface="Arial"/>
              </a:rPr>
              <a:t>orders that terminate on or near the ORN </a:t>
            </a:r>
            <a:r>
              <a:rPr lang="en-US" sz="1200" dirty="0" smtClean="0">
                <a:latin typeface="Arial"/>
                <a:cs typeface="Arial"/>
              </a:rPr>
              <a:t>and require any construction work such as digging, test rodding etc, we will need to have planned any jobs and applied for street works access before the embargos come into effect</a:t>
            </a:r>
          </a:p>
          <a:p>
            <a:r>
              <a:rPr lang="en-US" sz="1200" dirty="0" smtClean="0">
                <a:latin typeface="Arial"/>
                <a:cs typeface="Arial"/>
              </a:rPr>
              <a:t>For impacted Ethernet orders on the Core Route, Venue route and A501 we should be receiving orders by the end of January 2012 for the best chance of success</a:t>
            </a:r>
            <a:endParaRPr lang="en-US" sz="1200" dirty="0">
              <a:latin typeface="Arial"/>
              <a:cs typeface="Arial"/>
            </a:endParaRPr>
          </a:p>
          <a:p>
            <a:r>
              <a:rPr lang="en-US" sz="1200" dirty="0">
                <a:latin typeface="Arial"/>
                <a:cs typeface="Arial"/>
              </a:rPr>
              <a:t>For impacted Ethernet orders on </a:t>
            </a:r>
            <a:r>
              <a:rPr lang="en-US" sz="1200" dirty="0" smtClean="0">
                <a:latin typeface="Arial"/>
                <a:cs typeface="Arial"/>
              </a:rPr>
              <a:t>remainder of the ORN as well as many other roads in London, we </a:t>
            </a:r>
            <a:r>
              <a:rPr lang="en-US" sz="1200" dirty="0">
                <a:latin typeface="Arial"/>
                <a:cs typeface="Arial"/>
              </a:rPr>
              <a:t>should be receiving orders by </a:t>
            </a:r>
            <a:r>
              <a:rPr lang="en-US" sz="1200" dirty="0" smtClean="0">
                <a:latin typeface="Arial"/>
                <a:cs typeface="Arial"/>
              </a:rPr>
              <a:t>early May 2012 </a:t>
            </a:r>
            <a:r>
              <a:rPr lang="en-US" sz="1200" dirty="0">
                <a:latin typeface="Arial"/>
                <a:cs typeface="Arial"/>
              </a:rPr>
              <a:t>for the best chance of </a:t>
            </a:r>
            <a:r>
              <a:rPr lang="en-US" sz="1200" dirty="0" smtClean="0">
                <a:latin typeface="Arial"/>
                <a:cs typeface="Arial"/>
              </a:rPr>
              <a:t>success</a:t>
            </a:r>
          </a:p>
          <a:p>
            <a:endParaRPr lang="en-US" sz="1200" dirty="0" smtClean="0">
              <a:latin typeface="Arial"/>
              <a:cs typeface="Arial"/>
            </a:endParaRPr>
          </a:p>
          <a:p>
            <a:r>
              <a:rPr lang="en-US" sz="1200" dirty="0" smtClean="0">
                <a:latin typeface="Arial"/>
                <a:cs typeface="Arial"/>
              </a:rPr>
              <a:t>The earlier </a:t>
            </a:r>
            <a:r>
              <a:rPr lang="en-US" sz="1200" dirty="0">
                <a:latin typeface="Arial"/>
                <a:cs typeface="Arial"/>
              </a:rPr>
              <a:t>we can receive forecasts and actual </a:t>
            </a:r>
            <a:r>
              <a:rPr lang="en-US" sz="1200" dirty="0" smtClean="0">
                <a:latin typeface="Arial"/>
                <a:cs typeface="Arial"/>
              </a:rPr>
              <a:t>orders for all services required before during and after the Games, </a:t>
            </a:r>
            <a:r>
              <a:rPr lang="en-US" sz="1200" dirty="0">
                <a:latin typeface="Arial"/>
                <a:cs typeface="Arial"/>
              </a:rPr>
              <a:t>the better preparation can be </a:t>
            </a:r>
            <a:r>
              <a:rPr lang="en-US" sz="1200" dirty="0" smtClean="0">
                <a:latin typeface="Arial"/>
                <a:cs typeface="Arial"/>
              </a:rPr>
              <a:t>made</a:t>
            </a:r>
          </a:p>
          <a:p>
            <a:r>
              <a:rPr lang="en-US" sz="1200" dirty="0" smtClean="0">
                <a:latin typeface="Arial"/>
                <a:cs typeface="Arial"/>
              </a:rPr>
              <a:t>After the embargo period TfL are likely to face a large number of requests for permits from all utility companies</a:t>
            </a:r>
            <a:endParaRPr lang="en-US" sz="1200" dirty="0">
              <a:latin typeface="Arial"/>
              <a:cs typeface="Arial"/>
            </a:endParaRPr>
          </a:p>
          <a:p>
            <a:r>
              <a:rPr lang="en-US" sz="1200" dirty="0">
                <a:latin typeface="Arial"/>
                <a:cs typeface="Arial"/>
              </a:rPr>
              <a:t>CPs are advised to:</a:t>
            </a:r>
          </a:p>
          <a:p>
            <a:pPr lvl="1"/>
            <a:r>
              <a:rPr lang="en-US" sz="1200" dirty="0">
                <a:latin typeface="Arial"/>
                <a:cs typeface="Arial"/>
              </a:rPr>
              <a:t>Order early  (with early delivery date) where possible</a:t>
            </a:r>
          </a:p>
          <a:p>
            <a:pPr lvl="1"/>
            <a:r>
              <a:rPr lang="en-US" sz="1200" dirty="0">
                <a:latin typeface="Arial"/>
                <a:cs typeface="Arial"/>
              </a:rPr>
              <a:t>Provide early forecast of expected volume increases</a:t>
            </a:r>
          </a:p>
          <a:p>
            <a:pPr lvl="1"/>
            <a:r>
              <a:rPr lang="en-US" sz="1200" dirty="0">
                <a:latin typeface="Arial"/>
                <a:cs typeface="Arial"/>
              </a:rPr>
              <a:t>Advise of  potential or planned marketing campaigns that may drive demand spikes</a:t>
            </a:r>
          </a:p>
          <a:p>
            <a:r>
              <a:rPr lang="en-US" sz="1200" dirty="0">
                <a:latin typeface="Arial"/>
                <a:cs typeface="Arial"/>
              </a:rPr>
              <a:t>Please speak to your Account teams for further information</a:t>
            </a:r>
          </a:p>
          <a:p>
            <a:endParaRPr lang="en-US" sz="1200" dirty="0" smtClean="0">
              <a:latin typeface="Arial"/>
              <a:cs typeface="Arial"/>
            </a:endParaRPr>
          </a:p>
          <a:p>
            <a:endParaRPr lang="en-GB" sz="1200" dirty="0" smtClean="0">
              <a:latin typeface="Arial"/>
              <a:cs typeface="Arial"/>
            </a:endParaRPr>
          </a:p>
          <a:p>
            <a:endParaRPr lang="en-GB" sz="1200" dirty="0">
              <a:latin typeface="Arial"/>
              <a:cs typeface="Arial"/>
            </a:endParaRPr>
          </a:p>
          <a:p>
            <a:endParaRPr lang="en-US" sz="1200" dirty="0">
              <a:latin typeface="Arial"/>
              <a:cs typeface="Arial"/>
            </a:endParaRPr>
          </a:p>
        </p:txBody>
      </p:sp>
    </p:spTree>
    <p:extLst>
      <p:ext uri="{BB962C8B-B14F-4D97-AF65-F5344CB8AC3E}">
        <p14:creationId xmlns:p14="http://schemas.microsoft.com/office/powerpoint/2010/main" val="4159402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000" b="1" dirty="0" smtClean="0">
                <a:latin typeface="Arial"/>
                <a:cs typeface="Arial"/>
              </a:rPr>
              <a:t>PRACTICE EVENTS</a:t>
            </a:r>
            <a:endParaRPr lang="en-US" sz="2000" b="1" dirty="0">
              <a:latin typeface="Arial"/>
              <a:cs typeface="Arial"/>
            </a:endParaRPr>
          </a:p>
        </p:txBody>
      </p:sp>
      <p:sp>
        <p:nvSpPr>
          <p:cNvPr id="4" name="Rectangle 3"/>
          <p:cNvSpPr/>
          <p:nvPr/>
        </p:nvSpPr>
        <p:spPr>
          <a:xfrm>
            <a:off x="93663" y="1167324"/>
            <a:ext cx="2917825" cy="357187"/>
          </a:xfrm>
          <a:prstGeom prst="rect">
            <a:avLst/>
          </a:prstGeom>
          <a:noFill/>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1400" b="1" dirty="0">
                <a:solidFill>
                  <a:srgbClr val="17375E"/>
                </a:solidFill>
                <a:latin typeface="Arial"/>
                <a:cs typeface="Arial"/>
              </a:rPr>
              <a:t>Cluster One</a:t>
            </a:r>
          </a:p>
        </p:txBody>
      </p:sp>
      <p:sp>
        <p:nvSpPr>
          <p:cNvPr id="5" name="Rectangle 4"/>
          <p:cNvSpPr/>
          <p:nvPr/>
        </p:nvSpPr>
        <p:spPr>
          <a:xfrm>
            <a:off x="93663" y="1895709"/>
            <a:ext cx="2917825" cy="487363"/>
          </a:xfrm>
          <a:prstGeom prst="rect">
            <a:avLst/>
          </a:prstGeom>
          <a:solidFill>
            <a:schemeClr val="tx2">
              <a:lumMod val="75000"/>
              <a:alpha val="50000"/>
            </a:schemeClr>
          </a:solidFill>
        </p:spPr>
        <p:style>
          <a:lnRef idx="2">
            <a:schemeClr val="accent3"/>
          </a:lnRef>
          <a:fillRef idx="1">
            <a:schemeClr val="lt1"/>
          </a:fillRef>
          <a:effectRef idx="0">
            <a:schemeClr val="accent3"/>
          </a:effectRef>
          <a:fontRef idx="minor">
            <a:schemeClr val="dk1"/>
          </a:fontRef>
        </p:style>
        <p:txBody>
          <a:bodyPr/>
          <a:lstStyle/>
          <a:p>
            <a:pPr fontAlgn="auto">
              <a:spcBef>
                <a:spcPts val="0"/>
              </a:spcBef>
              <a:spcAft>
                <a:spcPts val="400"/>
              </a:spcAft>
              <a:defRPr/>
            </a:pPr>
            <a:r>
              <a:rPr lang="en-GB" sz="1200" dirty="0">
                <a:solidFill>
                  <a:srgbClr val="17375E"/>
                </a:solidFill>
                <a:latin typeface="Arial"/>
                <a:cs typeface="Arial"/>
              </a:rPr>
              <a:t>Basketball	              	</a:t>
            </a:r>
            <a:r>
              <a:rPr lang="en-GB" sz="1200" dirty="0" smtClean="0">
                <a:solidFill>
                  <a:srgbClr val="17375E"/>
                </a:solidFill>
                <a:latin typeface="Arial"/>
                <a:cs typeface="Arial"/>
              </a:rPr>
              <a:t>Aug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Cycling – BMX           	</a:t>
            </a:r>
            <a:r>
              <a:rPr lang="en-GB" sz="1200" dirty="0" smtClean="0">
                <a:solidFill>
                  <a:srgbClr val="17375E"/>
                </a:solidFill>
                <a:latin typeface="Arial"/>
                <a:cs typeface="Arial"/>
              </a:rPr>
              <a:t>Aug </a:t>
            </a:r>
            <a:r>
              <a:rPr lang="en-GB" sz="1200" dirty="0">
                <a:solidFill>
                  <a:srgbClr val="17375E"/>
                </a:solidFill>
                <a:latin typeface="Arial"/>
                <a:cs typeface="Arial"/>
              </a:rPr>
              <a:t>2011</a:t>
            </a:r>
          </a:p>
        </p:txBody>
      </p:sp>
      <p:sp>
        <p:nvSpPr>
          <p:cNvPr id="6" name="Rectangle 5"/>
          <p:cNvSpPr/>
          <p:nvPr/>
        </p:nvSpPr>
        <p:spPr>
          <a:xfrm>
            <a:off x="93663" y="2598972"/>
            <a:ext cx="2917825" cy="649287"/>
          </a:xfrm>
          <a:prstGeom prst="rect">
            <a:avLst/>
          </a:prstGeom>
          <a:solidFill>
            <a:schemeClr val="accent2">
              <a:lumMod val="75000"/>
              <a:alpha val="50000"/>
            </a:schemeClr>
          </a:solidFill>
        </p:spPr>
        <p:style>
          <a:lnRef idx="2">
            <a:schemeClr val="accent3"/>
          </a:lnRef>
          <a:fillRef idx="1">
            <a:schemeClr val="lt1"/>
          </a:fillRef>
          <a:effectRef idx="0">
            <a:schemeClr val="accent3"/>
          </a:effectRef>
          <a:fontRef idx="minor">
            <a:schemeClr val="dk1"/>
          </a:fontRef>
        </p:style>
        <p:txBody>
          <a:bodyPr/>
          <a:lstStyle/>
          <a:p>
            <a:pPr fontAlgn="auto">
              <a:spcBef>
                <a:spcPts val="0"/>
              </a:spcBef>
              <a:spcAft>
                <a:spcPts val="400"/>
              </a:spcAft>
              <a:defRPr/>
            </a:pPr>
            <a:r>
              <a:rPr lang="en-GB" sz="1200" dirty="0">
                <a:solidFill>
                  <a:srgbClr val="17375E"/>
                </a:solidFill>
                <a:latin typeface="Arial"/>
                <a:cs typeface="Arial"/>
              </a:rPr>
              <a:t>Equestrian Eventing       </a:t>
            </a:r>
            <a:r>
              <a:rPr lang="en-GB" sz="1200" dirty="0" smtClean="0">
                <a:solidFill>
                  <a:srgbClr val="17375E"/>
                </a:solidFill>
                <a:latin typeface="Arial"/>
                <a:cs typeface="Arial"/>
              </a:rPr>
              <a:t>	July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Modern Pentathlon           </a:t>
            </a:r>
            <a:r>
              <a:rPr lang="en-GB" sz="1200" dirty="0" smtClean="0">
                <a:solidFill>
                  <a:srgbClr val="17375E"/>
                </a:solidFill>
                <a:latin typeface="Arial"/>
                <a:cs typeface="Arial"/>
              </a:rPr>
              <a:t>	July </a:t>
            </a:r>
            <a:r>
              <a:rPr lang="en-GB" sz="1200" dirty="0">
                <a:solidFill>
                  <a:srgbClr val="17375E"/>
                </a:solidFill>
                <a:latin typeface="Arial"/>
                <a:cs typeface="Arial"/>
              </a:rPr>
              <a:t>2011</a:t>
            </a:r>
          </a:p>
        </p:txBody>
      </p:sp>
      <p:sp>
        <p:nvSpPr>
          <p:cNvPr id="7" name="Rectangle 6"/>
          <p:cNvSpPr/>
          <p:nvPr/>
        </p:nvSpPr>
        <p:spPr>
          <a:xfrm>
            <a:off x="87313" y="3319697"/>
            <a:ext cx="2924175" cy="2927350"/>
          </a:xfrm>
          <a:prstGeom prst="rect">
            <a:avLst/>
          </a:prstGeom>
          <a:solidFill>
            <a:schemeClr val="accent4">
              <a:lumMod val="75000"/>
              <a:alpha val="50000"/>
            </a:schemeClr>
          </a:solidFill>
        </p:spPr>
        <p:style>
          <a:lnRef idx="2">
            <a:schemeClr val="accent3"/>
          </a:lnRef>
          <a:fillRef idx="1">
            <a:schemeClr val="lt1"/>
          </a:fillRef>
          <a:effectRef idx="0">
            <a:schemeClr val="accent3"/>
          </a:effectRef>
          <a:fontRef idx="minor">
            <a:schemeClr val="dk1"/>
          </a:fontRef>
        </p:style>
        <p:txBody>
          <a:bodyPr/>
          <a:lstStyle/>
          <a:p>
            <a:pPr fontAlgn="auto">
              <a:spcBef>
                <a:spcPts val="0"/>
              </a:spcBef>
              <a:spcAft>
                <a:spcPts val="400"/>
              </a:spcAft>
              <a:defRPr/>
            </a:pPr>
            <a:r>
              <a:rPr lang="en-GB" sz="1200" dirty="0">
                <a:solidFill>
                  <a:srgbClr val="17375E"/>
                </a:solidFill>
                <a:latin typeface="Arial"/>
                <a:cs typeface="Arial"/>
              </a:rPr>
              <a:t>Marathon &amp; Race Walk 	</a:t>
            </a:r>
            <a:r>
              <a:rPr lang="en-GB" sz="1200" dirty="0" smtClean="0">
                <a:solidFill>
                  <a:srgbClr val="17375E"/>
                </a:solidFill>
                <a:latin typeface="Arial"/>
                <a:cs typeface="Arial"/>
              </a:rPr>
              <a:t>May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Tennis		</a:t>
            </a:r>
            <a:r>
              <a:rPr lang="en-GB" sz="1200" dirty="0" smtClean="0">
                <a:solidFill>
                  <a:srgbClr val="17375E"/>
                </a:solidFill>
                <a:latin typeface="Arial"/>
                <a:cs typeface="Arial"/>
              </a:rPr>
              <a:t>		June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Volleyball		</a:t>
            </a:r>
            <a:r>
              <a:rPr lang="en-GB" sz="1200" dirty="0" smtClean="0">
                <a:solidFill>
                  <a:srgbClr val="17375E"/>
                </a:solidFill>
                <a:latin typeface="Arial"/>
                <a:cs typeface="Arial"/>
              </a:rPr>
              <a:t>	July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Canoe </a:t>
            </a:r>
            <a:r>
              <a:rPr lang="en-GB" sz="1200" dirty="0" smtClean="0">
                <a:solidFill>
                  <a:srgbClr val="17375E"/>
                </a:solidFill>
                <a:latin typeface="Arial"/>
                <a:cs typeface="Arial"/>
              </a:rPr>
              <a:t>Slalom</a:t>
            </a:r>
            <a:r>
              <a:rPr lang="en-GB" sz="1200" dirty="0">
                <a:solidFill>
                  <a:srgbClr val="17375E"/>
                </a:solidFill>
                <a:latin typeface="Arial"/>
                <a:cs typeface="Arial"/>
              </a:rPr>
              <a:t>	</a:t>
            </a:r>
            <a:r>
              <a:rPr lang="en-GB" sz="1200" dirty="0" smtClean="0">
                <a:solidFill>
                  <a:srgbClr val="17375E"/>
                </a:solidFill>
                <a:latin typeface="Arial"/>
                <a:cs typeface="Arial"/>
              </a:rPr>
              <a:t>	July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Cycling – Mountain Bike  </a:t>
            </a:r>
            <a:r>
              <a:rPr lang="en-GB" sz="1200" dirty="0" smtClean="0">
                <a:solidFill>
                  <a:srgbClr val="17375E"/>
                </a:solidFill>
                <a:latin typeface="Arial"/>
                <a:cs typeface="Arial"/>
              </a:rPr>
              <a:t>	July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Sailing		</a:t>
            </a:r>
            <a:r>
              <a:rPr lang="en-GB" sz="1200" dirty="0" smtClean="0">
                <a:solidFill>
                  <a:srgbClr val="17375E"/>
                </a:solidFill>
                <a:latin typeface="Arial"/>
                <a:cs typeface="Arial"/>
              </a:rPr>
              <a:t>		Aug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Triathlon		</a:t>
            </a:r>
            <a:r>
              <a:rPr lang="en-GB" sz="1200" dirty="0" smtClean="0">
                <a:solidFill>
                  <a:srgbClr val="17375E"/>
                </a:solidFill>
                <a:latin typeface="Arial"/>
                <a:cs typeface="Arial"/>
              </a:rPr>
              <a:t>	Aug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Rowing		</a:t>
            </a:r>
            <a:r>
              <a:rPr lang="en-GB" sz="1200" dirty="0" smtClean="0">
                <a:solidFill>
                  <a:srgbClr val="17375E"/>
                </a:solidFill>
                <a:latin typeface="Arial"/>
                <a:cs typeface="Arial"/>
              </a:rPr>
              <a:t>	Aug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Badminton		</a:t>
            </a:r>
            <a:r>
              <a:rPr lang="en-GB" sz="1200" dirty="0" smtClean="0">
                <a:solidFill>
                  <a:srgbClr val="17375E"/>
                </a:solidFill>
                <a:latin typeface="Arial"/>
                <a:cs typeface="Arial"/>
              </a:rPr>
              <a:t>	Aug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Volleyball – </a:t>
            </a:r>
            <a:r>
              <a:rPr lang="en-GB" sz="1200" dirty="0" smtClean="0">
                <a:solidFill>
                  <a:srgbClr val="17375E"/>
                </a:solidFill>
                <a:latin typeface="Arial"/>
                <a:cs typeface="Arial"/>
              </a:rPr>
              <a:t>Beach</a:t>
            </a:r>
            <a:r>
              <a:rPr lang="en-GB" sz="1200" dirty="0">
                <a:solidFill>
                  <a:srgbClr val="17375E"/>
                </a:solidFill>
                <a:latin typeface="Arial"/>
                <a:cs typeface="Arial"/>
              </a:rPr>
              <a:t>	</a:t>
            </a:r>
            <a:r>
              <a:rPr lang="en-GB" sz="1200" dirty="0" smtClean="0">
                <a:solidFill>
                  <a:srgbClr val="17375E"/>
                </a:solidFill>
                <a:latin typeface="Arial"/>
                <a:cs typeface="Arial"/>
              </a:rPr>
              <a:t>	Aug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Aquatics Marathon Swim  </a:t>
            </a:r>
            <a:r>
              <a:rPr lang="en-GB" sz="1200" dirty="0" smtClean="0">
                <a:solidFill>
                  <a:srgbClr val="17375E"/>
                </a:solidFill>
                <a:latin typeface="Arial"/>
                <a:cs typeface="Arial"/>
              </a:rPr>
              <a:t>	Aug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Cycling – </a:t>
            </a:r>
            <a:r>
              <a:rPr lang="en-GB" sz="1200" dirty="0" smtClean="0">
                <a:solidFill>
                  <a:srgbClr val="17375E"/>
                </a:solidFill>
                <a:latin typeface="Arial"/>
                <a:cs typeface="Arial"/>
              </a:rPr>
              <a:t>Road</a:t>
            </a:r>
            <a:r>
              <a:rPr lang="en-GB" sz="1200" dirty="0">
                <a:solidFill>
                  <a:srgbClr val="17375E"/>
                </a:solidFill>
                <a:latin typeface="Arial"/>
                <a:cs typeface="Arial"/>
              </a:rPr>
              <a:t>	</a:t>
            </a:r>
            <a:r>
              <a:rPr lang="en-GB" sz="1200" dirty="0" smtClean="0">
                <a:solidFill>
                  <a:srgbClr val="17375E"/>
                </a:solidFill>
                <a:latin typeface="Arial"/>
                <a:cs typeface="Arial"/>
              </a:rPr>
              <a:t>	Aug </a:t>
            </a:r>
            <a:r>
              <a:rPr lang="en-GB" sz="1200" dirty="0">
                <a:solidFill>
                  <a:srgbClr val="17375E"/>
                </a:solidFill>
                <a:latin typeface="Arial"/>
                <a:cs typeface="Arial"/>
              </a:rPr>
              <a:t>2011</a:t>
            </a:r>
          </a:p>
        </p:txBody>
      </p:sp>
      <p:sp>
        <p:nvSpPr>
          <p:cNvPr id="8" name="Rectangle 7"/>
          <p:cNvSpPr/>
          <p:nvPr/>
        </p:nvSpPr>
        <p:spPr>
          <a:xfrm>
            <a:off x="195263" y="6445250"/>
            <a:ext cx="233362" cy="204788"/>
          </a:xfrm>
          <a:prstGeom prst="rect">
            <a:avLst/>
          </a:prstGeom>
          <a:solidFill>
            <a:schemeClr val="tx2">
              <a:lumMod val="75000"/>
              <a:alpha val="50000"/>
            </a:schemeClr>
          </a:solidFill>
        </p:spPr>
        <p:style>
          <a:lnRef idx="2">
            <a:schemeClr val="accent3"/>
          </a:lnRef>
          <a:fillRef idx="1">
            <a:schemeClr val="lt1"/>
          </a:fillRef>
          <a:effectRef idx="0">
            <a:schemeClr val="accent3"/>
          </a:effectRef>
          <a:fontRef idx="minor">
            <a:schemeClr val="dk1"/>
          </a:fontRef>
        </p:style>
        <p:txBody>
          <a:bodyPr/>
          <a:lstStyle/>
          <a:p>
            <a:pPr fontAlgn="auto">
              <a:spcBef>
                <a:spcPts val="0"/>
              </a:spcBef>
              <a:spcAft>
                <a:spcPts val="400"/>
              </a:spcAft>
              <a:defRPr/>
            </a:pPr>
            <a:endParaRPr lang="en-GB" sz="1400" dirty="0">
              <a:solidFill>
                <a:srgbClr val="17375E"/>
              </a:solidFill>
              <a:latin typeface="Arial"/>
              <a:cs typeface="Arial"/>
            </a:endParaRPr>
          </a:p>
        </p:txBody>
      </p:sp>
      <p:sp>
        <p:nvSpPr>
          <p:cNvPr id="9" name="Rectangle 8"/>
          <p:cNvSpPr/>
          <p:nvPr/>
        </p:nvSpPr>
        <p:spPr>
          <a:xfrm>
            <a:off x="2500313" y="6445250"/>
            <a:ext cx="233362" cy="204788"/>
          </a:xfrm>
          <a:prstGeom prst="rect">
            <a:avLst/>
          </a:prstGeom>
          <a:solidFill>
            <a:schemeClr val="accent2">
              <a:lumMod val="75000"/>
              <a:alpha val="50000"/>
            </a:schemeClr>
          </a:solidFill>
        </p:spPr>
        <p:style>
          <a:lnRef idx="2">
            <a:schemeClr val="accent3"/>
          </a:lnRef>
          <a:fillRef idx="1">
            <a:schemeClr val="lt1"/>
          </a:fillRef>
          <a:effectRef idx="0">
            <a:schemeClr val="accent3"/>
          </a:effectRef>
          <a:fontRef idx="minor">
            <a:schemeClr val="dk1"/>
          </a:fontRef>
        </p:style>
        <p:txBody>
          <a:bodyPr/>
          <a:lstStyle/>
          <a:p>
            <a:pPr fontAlgn="auto">
              <a:spcBef>
                <a:spcPts val="0"/>
              </a:spcBef>
              <a:spcAft>
                <a:spcPts val="400"/>
              </a:spcAft>
              <a:defRPr/>
            </a:pPr>
            <a:endParaRPr lang="en-GB" sz="1400" dirty="0">
              <a:solidFill>
                <a:srgbClr val="17375E"/>
              </a:solidFill>
              <a:latin typeface="Arial"/>
              <a:cs typeface="Arial"/>
            </a:endParaRPr>
          </a:p>
        </p:txBody>
      </p:sp>
      <p:sp>
        <p:nvSpPr>
          <p:cNvPr id="10" name="Rectangle 9"/>
          <p:cNvSpPr/>
          <p:nvPr/>
        </p:nvSpPr>
        <p:spPr>
          <a:xfrm>
            <a:off x="4643438" y="6435725"/>
            <a:ext cx="233362" cy="204788"/>
          </a:xfrm>
          <a:prstGeom prst="rect">
            <a:avLst/>
          </a:prstGeom>
          <a:solidFill>
            <a:schemeClr val="accent4">
              <a:lumMod val="75000"/>
              <a:alpha val="50000"/>
            </a:schemeClr>
          </a:solidFill>
        </p:spPr>
        <p:style>
          <a:lnRef idx="2">
            <a:schemeClr val="accent3"/>
          </a:lnRef>
          <a:fillRef idx="1">
            <a:schemeClr val="lt1"/>
          </a:fillRef>
          <a:effectRef idx="0">
            <a:schemeClr val="accent3"/>
          </a:effectRef>
          <a:fontRef idx="minor">
            <a:schemeClr val="dk1"/>
          </a:fontRef>
        </p:style>
        <p:txBody>
          <a:bodyPr/>
          <a:lstStyle/>
          <a:p>
            <a:pPr fontAlgn="auto">
              <a:spcBef>
                <a:spcPts val="0"/>
              </a:spcBef>
              <a:spcAft>
                <a:spcPts val="400"/>
              </a:spcAft>
              <a:defRPr/>
            </a:pPr>
            <a:endParaRPr lang="en-GB" sz="1400" dirty="0">
              <a:solidFill>
                <a:srgbClr val="17375E"/>
              </a:solidFill>
              <a:latin typeface="Arial"/>
              <a:cs typeface="Arial"/>
            </a:endParaRPr>
          </a:p>
        </p:txBody>
      </p:sp>
      <p:sp>
        <p:nvSpPr>
          <p:cNvPr id="11" name="TextBox 23"/>
          <p:cNvSpPr txBox="1">
            <a:spLocks noChangeArrowheads="1"/>
          </p:cNvSpPr>
          <p:nvPr/>
        </p:nvSpPr>
        <p:spPr bwMode="auto">
          <a:xfrm>
            <a:off x="428625" y="6381750"/>
            <a:ext cx="2724150" cy="307777"/>
          </a:xfrm>
          <a:prstGeom prst="rect">
            <a:avLst/>
          </a:prstGeom>
          <a:noFill/>
          <a:ln w="9525">
            <a:noFill/>
            <a:miter lim="800000"/>
            <a:headEnd/>
            <a:tailEnd/>
          </a:ln>
        </p:spPr>
        <p:txBody>
          <a:bodyPr>
            <a:spAutoFit/>
          </a:bodyPr>
          <a:lstStyle/>
          <a:p>
            <a:r>
              <a:rPr lang="en-GB" sz="1400" dirty="0">
                <a:solidFill>
                  <a:srgbClr val="17375E"/>
                </a:solidFill>
                <a:latin typeface="Arial"/>
                <a:cs typeface="Arial"/>
              </a:rPr>
              <a:t>Olympic Park Venues</a:t>
            </a:r>
          </a:p>
        </p:txBody>
      </p:sp>
      <p:sp>
        <p:nvSpPr>
          <p:cNvPr id="12" name="TextBox 24"/>
          <p:cNvSpPr txBox="1">
            <a:spLocks noChangeArrowheads="1"/>
          </p:cNvSpPr>
          <p:nvPr/>
        </p:nvSpPr>
        <p:spPr bwMode="auto">
          <a:xfrm>
            <a:off x="2705100" y="6381750"/>
            <a:ext cx="1938338" cy="307777"/>
          </a:xfrm>
          <a:prstGeom prst="rect">
            <a:avLst/>
          </a:prstGeom>
          <a:noFill/>
          <a:ln w="9525">
            <a:noFill/>
            <a:miter lim="800000"/>
            <a:headEnd/>
            <a:tailEnd/>
          </a:ln>
        </p:spPr>
        <p:txBody>
          <a:bodyPr>
            <a:spAutoFit/>
          </a:bodyPr>
          <a:lstStyle/>
          <a:p>
            <a:r>
              <a:rPr lang="en-GB" sz="1400">
                <a:solidFill>
                  <a:srgbClr val="17375E"/>
                </a:solidFill>
                <a:latin typeface="Arial"/>
                <a:cs typeface="Arial"/>
              </a:rPr>
              <a:t>River Zone Venues</a:t>
            </a:r>
          </a:p>
        </p:txBody>
      </p:sp>
      <p:sp>
        <p:nvSpPr>
          <p:cNvPr id="13" name="TextBox 25"/>
          <p:cNvSpPr txBox="1">
            <a:spLocks noChangeArrowheads="1"/>
          </p:cNvSpPr>
          <p:nvPr/>
        </p:nvSpPr>
        <p:spPr bwMode="auto">
          <a:xfrm>
            <a:off x="4857750" y="6381750"/>
            <a:ext cx="4352925" cy="307777"/>
          </a:xfrm>
          <a:prstGeom prst="rect">
            <a:avLst/>
          </a:prstGeom>
          <a:noFill/>
          <a:ln w="9525">
            <a:noFill/>
            <a:miter lim="800000"/>
            <a:headEnd/>
            <a:tailEnd/>
          </a:ln>
        </p:spPr>
        <p:txBody>
          <a:bodyPr>
            <a:spAutoFit/>
          </a:bodyPr>
          <a:lstStyle/>
          <a:p>
            <a:r>
              <a:rPr lang="en-GB" sz="1400">
                <a:solidFill>
                  <a:srgbClr val="17375E"/>
                </a:solidFill>
                <a:latin typeface="Arial"/>
                <a:cs typeface="Arial"/>
              </a:rPr>
              <a:t>Other London Venues / Outside London Venues</a:t>
            </a:r>
          </a:p>
        </p:txBody>
      </p:sp>
      <p:sp>
        <p:nvSpPr>
          <p:cNvPr id="14" name="Rectangle 13"/>
          <p:cNvSpPr/>
          <p:nvPr/>
        </p:nvSpPr>
        <p:spPr>
          <a:xfrm>
            <a:off x="3127375" y="1904416"/>
            <a:ext cx="2881313" cy="1368425"/>
          </a:xfrm>
          <a:prstGeom prst="rect">
            <a:avLst/>
          </a:prstGeom>
          <a:solidFill>
            <a:schemeClr val="tx2">
              <a:lumMod val="75000"/>
              <a:alpha val="50000"/>
            </a:schemeClr>
          </a:solidFill>
        </p:spPr>
        <p:style>
          <a:lnRef idx="2">
            <a:schemeClr val="accent3"/>
          </a:lnRef>
          <a:fillRef idx="1">
            <a:schemeClr val="lt1"/>
          </a:fillRef>
          <a:effectRef idx="0">
            <a:schemeClr val="accent3"/>
          </a:effectRef>
          <a:fontRef idx="minor">
            <a:schemeClr val="dk1"/>
          </a:fontRef>
        </p:style>
        <p:txBody>
          <a:bodyPr/>
          <a:lstStyle/>
          <a:p>
            <a:pPr fontAlgn="auto">
              <a:spcBef>
                <a:spcPts val="0"/>
              </a:spcBef>
              <a:spcAft>
                <a:spcPts val="400"/>
              </a:spcAft>
              <a:defRPr/>
            </a:pPr>
            <a:r>
              <a:rPr lang="en-GB" sz="1200" dirty="0">
                <a:solidFill>
                  <a:srgbClr val="17375E"/>
                </a:solidFill>
                <a:latin typeface="Arial"/>
                <a:cs typeface="Arial"/>
              </a:rPr>
              <a:t>Handball	                </a:t>
            </a:r>
            <a:r>
              <a:rPr lang="en-GB" sz="1200" dirty="0" smtClean="0">
                <a:solidFill>
                  <a:srgbClr val="17375E"/>
                </a:solidFill>
                <a:latin typeface="Arial"/>
                <a:cs typeface="Arial"/>
              </a:rPr>
              <a:t>	Nov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Goalball	                     	</a:t>
            </a:r>
            <a:r>
              <a:rPr lang="en-GB" sz="1200" dirty="0" smtClean="0">
                <a:solidFill>
                  <a:srgbClr val="17375E"/>
                </a:solidFill>
                <a:latin typeface="Arial"/>
                <a:cs typeface="Arial"/>
              </a:rPr>
              <a:t>Dec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Cycling – Track                  </a:t>
            </a:r>
            <a:r>
              <a:rPr lang="en-GB" sz="1200" dirty="0" smtClean="0">
                <a:solidFill>
                  <a:srgbClr val="17375E"/>
                </a:solidFill>
                <a:latin typeface="Arial"/>
                <a:cs typeface="Arial"/>
              </a:rPr>
              <a:t>	Feb </a:t>
            </a:r>
            <a:r>
              <a:rPr lang="en-GB" sz="1200" dirty="0">
                <a:solidFill>
                  <a:srgbClr val="17375E"/>
                </a:solidFill>
                <a:latin typeface="Arial"/>
                <a:cs typeface="Arial"/>
              </a:rPr>
              <a:t>2012</a:t>
            </a:r>
          </a:p>
          <a:p>
            <a:pPr fontAlgn="auto">
              <a:spcBef>
                <a:spcPts val="0"/>
              </a:spcBef>
              <a:spcAft>
                <a:spcPts val="400"/>
              </a:spcAft>
              <a:defRPr/>
            </a:pPr>
            <a:r>
              <a:rPr lang="en-GB" sz="1200" dirty="0">
                <a:solidFill>
                  <a:srgbClr val="17375E"/>
                </a:solidFill>
                <a:latin typeface="Arial"/>
                <a:cs typeface="Arial"/>
              </a:rPr>
              <a:t>Aquatics – Diving              </a:t>
            </a:r>
            <a:r>
              <a:rPr lang="en-GB" sz="1200" dirty="0" smtClean="0">
                <a:solidFill>
                  <a:srgbClr val="17375E"/>
                </a:solidFill>
                <a:latin typeface="Arial"/>
                <a:cs typeface="Arial"/>
              </a:rPr>
              <a:t>	Feb </a:t>
            </a:r>
            <a:r>
              <a:rPr lang="en-GB" sz="1200" dirty="0">
                <a:solidFill>
                  <a:srgbClr val="17375E"/>
                </a:solidFill>
                <a:latin typeface="Arial"/>
                <a:cs typeface="Arial"/>
              </a:rPr>
              <a:t>2012</a:t>
            </a:r>
          </a:p>
          <a:p>
            <a:pPr fontAlgn="auto">
              <a:spcBef>
                <a:spcPts val="0"/>
              </a:spcBef>
              <a:spcAft>
                <a:spcPts val="400"/>
              </a:spcAft>
              <a:defRPr/>
            </a:pPr>
            <a:r>
              <a:rPr lang="en-GB" sz="1200" dirty="0">
                <a:solidFill>
                  <a:srgbClr val="17375E"/>
                </a:solidFill>
                <a:latin typeface="Arial"/>
                <a:cs typeface="Arial"/>
              </a:rPr>
              <a:t>Aquatics – </a:t>
            </a:r>
            <a:r>
              <a:rPr lang="en-GB" sz="1200" dirty="0" smtClean="0">
                <a:solidFill>
                  <a:srgbClr val="17375E"/>
                </a:solidFill>
                <a:latin typeface="Arial"/>
                <a:cs typeface="Arial"/>
              </a:rPr>
              <a:t>Swimming</a:t>
            </a:r>
            <a:r>
              <a:rPr lang="en-GB" sz="1200" dirty="0">
                <a:solidFill>
                  <a:srgbClr val="17375E"/>
                </a:solidFill>
                <a:latin typeface="Arial"/>
                <a:cs typeface="Arial"/>
              </a:rPr>
              <a:t>	</a:t>
            </a:r>
            <a:r>
              <a:rPr lang="en-GB" sz="1200" dirty="0" smtClean="0">
                <a:solidFill>
                  <a:srgbClr val="17375E"/>
                </a:solidFill>
                <a:latin typeface="Arial"/>
                <a:cs typeface="Arial"/>
              </a:rPr>
              <a:t>Mar </a:t>
            </a:r>
            <a:r>
              <a:rPr lang="en-GB" sz="1200" dirty="0">
                <a:solidFill>
                  <a:srgbClr val="17375E"/>
                </a:solidFill>
                <a:latin typeface="Arial"/>
                <a:cs typeface="Arial"/>
              </a:rPr>
              <a:t>2012</a:t>
            </a:r>
          </a:p>
          <a:p>
            <a:pPr fontAlgn="auto">
              <a:spcBef>
                <a:spcPts val="0"/>
              </a:spcBef>
              <a:spcAft>
                <a:spcPts val="400"/>
              </a:spcAft>
              <a:defRPr/>
            </a:pPr>
            <a:endParaRPr lang="en-GB" sz="1200" dirty="0">
              <a:solidFill>
                <a:srgbClr val="17375E"/>
              </a:solidFill>
              <a:latin typeface="Arial"/>
              <a:cs typeface="Arial"/>
            </a:endParaRPr>
          </a:p>
          <a:p>
            <a:pPr fontAlgn="auto">
              <a:spcBef>
                <a:spcPts val="0"/>
              </a:spcBef>
              <a:spcAft>
                <a:spcPts val="400"/>
              </a:spcAft>
              <a:defRPr/>
            </a:pPr>
            <a:endParaRPr lang="en-GB" sz="1200" dirty="0">
              <a:solidFill>
                <a:srgbClr val="17375E"/>
              </a:solidFill>
              <a:latin typeface="Arial"/>
              <a:cs typeface="Arial"/>
            </a:endParaRPr>
          </a:p>
        </p:txBody>
      </p:sp>
      <p:sp>
        <p:nvSpPr>
          <p:cNvPr id="15" name="Rectangle 14"/>
          <p:cNvSpPr/>
          <p:nvPr/>
        </p:nvSpPr>
        <p:spPr>
          <a:xfrm>
            <a:off x="3127375" y="3391134"/>
            <a:ext cx="2884488" cy="2160588"/>
          </a:xfrm>
          <a:prstGeom prst="rect">
            <a:avLst/>
          </a:prstGeom>
          <a:solidFill>
            <a:schemeClr val="accent2">
              <a:lumMod val="75000"/>
              <a:alpha val="50000"/>
            </a:schemeClr>
          </a:solidFill>
        </p:spPr>
        <p:style>
          <a:lnRef idx="2">
            <a:schemeClr val="accent3"/>
          </a:lnRef>
          <a:fillRef idx="1">
            <a:schemeClr val="lt1"/>
          </a:fillRef>
          <a:effectRef idx="0">
            <a:schemeClr val="accent3"/>
          </a:effectRef>
          <a:fontRef idx="minor">
            <a:schemeClr val="dk1"/>
          </a:fontRef>
        </p:style>
        <p:txBody>
          <a:bodyPr/>
          <a:lstStyle/>
          <a:p>
            <a:pPr fontAlgn="auto">
              <a:spcBef>
                <a:spcPts val="0"/>
              </a:spcBef>
              <a:spcAft>
                <a:spcPts val="400"/>
              </a:spcAft>
              <a:defRPr/>
            </a:pPr>
            <a:r>
              <a:rPr lang="en-GB" sz="1200" dirty="0">
                <a:solidFill>
                  <a:srgbClr val="17375E"/>
                </a:solidFill>
                <a:latin typeface="Arial"/>
                <a:cs typeface="Arial"/>
              </a:rPr>
              <a:t>Table Tennis	            	</a:t>
            </a:r>
            <a:r>
              <a:rPr lang="en-GB" sz="1200" dirty="0" smtClean="0">
                <a:solidFill>
                  <a:srgbClr val="17375E"/>
                </a:solidFill>
                <a:latin typeface="Arial"/>
                <a:cs typeface="Arial"/>
              </a:rPr>
              <a:t>Nov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Boxing		</a:t>
            </a:r>
            <a:r>
              <a:rPr lang="en-GB" sz="1200" dirty="0" smtClean="0">
                <a:solidFill>
                  <a:srgbClr val="17375E"/>
                </a:solidFill>
                <a:latin typeface="Arial"/>
                <a:cs typeface="Arial"/>
              </a:rPr>
              <a:t>	Nov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Fencing		</a:t>
            </a:r>
            <a:r>
              <a:rPr lang="en-GB" sz="1200" dirty="0" smtClean="0">
                <a:solidFill>
                  <a:srgbClr val="17375E"/>
                </a:solidFill>
                <a:latin typeface="Arial"/>
                <a:cs typeface="Arial"/>
              </a:rPr>
              <a:t>	Nov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Judo		</a:t>
            </a:r>
            <a:r>
              <a:rPr lang="en-GB" sz="1200" dirty="0" smtClean="0">
                <a:solidFill>
                  <a:srgbClr val="17375E"/>
                </a:solidFill>
                <a:latin typeface="Arial"/>
                <a:cs typeface="Arial"/>
              </a:rPr>
              <a:t>		Dec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Taekwondo	                    </a:t>
            </a:r>
            <a:r>
              <a:rPr lang="en-GB" sz="1200" dirty="0" smtClean="0">
                <a:solidFill>
                  <a:srgbClr val="17375E"/>
                </a:solidFill>
                <a:latin typeface="Arial"/>
                <a:cs typeface="Arial"/>
              </a:rPr>
              <a:t>	Dec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Wrestling		</a:t>
            </a:r>
            <a:r>
              <a:rPr lang="en-GB" sz="1200" dirty="0" smtClean="0">
                <a:solidFill>
                  <a:srgbClr val="17375E"/>
                </a:solidFill>
                <a:latin typeface="Arial"/>
                <a:cs typeface="Arial"/>
              </a:rPr>
              <a:t>	Dec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Weightlifting	    </a:t>
            </a:r>
            <a:r>
              <a:rPr lang="en-GB" sz="1200" dirty="0" smtClean="0">
                <a:solidFill>
                  <a:srgbClr val="17375E"/>
                </a:solidFill>
                <a:latin typeface="Arial"/>
                <a:cs typeface="Arial"/>
              </a:rPr>
              <a:t>		Dec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Gymnastics	                 	</a:t>
            </a:r>
            <a:r>
              <a:rPr lang="en-GB" sz="1200" dirty="0" smtClean="0">
                <a:solidFill>
                  <a:srgbClr val="17375E"/>
                </a:solidFill>
                <a:latin typeface="Arial"/>
                <a:cs typeface="Arial"/>
              </a:rPr>
              <a:t>Jan </a:t>
            </a:r>
            <a:r>
              <a:rPr lang="en-GB" sz="1200" dirty="0">
                <a:solidFill>
                  <a:srgbClr val="17375E"/>
                </a:solidFill>
                <a:latin typeface="Arial"/>
                <a:cs typeface="Arial"/>
              </a:rPr>
              <a:t>2012</a:t>
            </a:r>
          </a:p>
        </p:txBody>
      </p:sp>
      <p:sp>
        <p:nvSpPr>
          <p:cNvPr id="16" name="Rectangle 15"/>
          <p:cNvSpPr/>
          <p:nvPr/>
        </p:nvSpPr>
        <p:spPr>
          <a:xfrm>
            <a:off x="3127375" y="5670784"/>
            <a:ext cx="2881313" cy="576263"/>
          </a:xfrm>
          <a:prstGeom prst="rect">
            <a:avLst/>
          </a:prstGeom>
          <a:solidFill>
            <a:schemeClr val="accent4">
              <a:lumMod val="75000"/>
              <a:alpha val="50000"/>
            </a:schemeClr>
          </a:solidFill>
        </p:spPr>
        <p:style>
          <a:lnRef idx="2">
            <a:schemeClr val="accent3"/>
          </a:lnRef>
          <a:fillRef idx="1">
            <a:schemeClr val="lt1"/>
          </a:fillRef>
          <a:effectRef idx="0">
            <a:schemeClr val="accent3"/>
          </a:effectRef>
          <a:fontRef idx="minor">
            <a:schemeClr val="dk1"/>
          </a:fontRef>
        </p:style>
        <p:txBody>
          <a:bodyPr/>
          <a:lstStyle/>
          <a:p>
            <a:pPr fontAlgn="auto">
              <a:spcBef>
                <a:spcPts val="0"/>
              </a:spcBef>
              <a:spcAft>
                <a:spcPts val="400"/>
              </a:spcAft>
              <a:defRPr/>
            </a:pPr>
            <a:r>
              <a:rPr lang="en-GB" sz="1200" dirty="0">
                <a:solidFill>
                  <a:srgbClr val="17375E"/>
                </a:solidFill>
                <a:latin typeface="Arial"/>
                <a:cs typeface="Arial"/>
              </a:rPr>
              <a:t>Canoe Sprint                 </a:t>
            </a:r>
            <a:r>
              <a:rPr lang="en-GB" sz="1200" dirty="0" smtClean="0">
                <a:solidFill>
                  <a:srgbClr val="17375E"/>
                </a:solidFill>
                <a:latin typeface="Arial"/>
                <a:cs typeface="Arial"/>
              </a:rPr>
              <a:t>	Sep </a:t>
            </a:r>
            <a:r>
              <a:rPr lang="en-GB" sz="1200" dirty="0">
                <a:solidFill>
                  <a:srgbClr val="17375E"/>
                </a:solidFill>
                <a:latin typeface="Arial"/>
                <a:cs typeface="Arial"/>
              </a:rPr>
              <a:t>2011</a:t>
            </a:r>
          </a:p>
          <a:p>
            <a:pPr fontAlgn="auto">
              <a:spcBef>
                <a:spcPts val="0"/>
              </a:spcBef>
              <a:spcAft>
                <a:spcPts val="400"/>
              </a:spcAft>
              <a:defRPr/>
            </a:pPr>
            <a:r>
              <a:rPr lang="en-GB" sz="1200" dirty="0">
                <a:solidFill>
                  <a:srgbClr val="17375E"/>
                </a:solidFill>
                <a:latin typeface="Arial"/>
                <a:cs typeface="Arial"/>
              </a:rPr>
              <a:t>Archery	                    </a:t>
            </a:r>
            <a:r>
              <a:rPr lang="en-GB" sz="1200" dirty="0" smtClean="0">
                <a:solidFill>
                  <a:srgbClr val="17375E"/>
                </a:solidFill>
                <a:latin typeface="Arial"/>
                <a:cs typeface="Arial"/>
              </a:rPr>
              <a:t>	Oct </a:t>
            </a:r>
            <a:r>
              <a:rPr lang="en-GB" sz="1200" dirty="0">
                <a:solidFill>
                  <a:srgbClr val="17375E"/>
                </a:solidFill>
                <a:latin typeface="Arial"/>
                <a:cs typeface="Arial"/>
              </a:rPr>
              <a:t>2011</a:t>
            </a:r>
          </a:p>
        </p:txBody>
      </p:sp>
      <p:sp>
        <p:nvSpPr>
          <p:cNvPr id="17" name="Rectangle 16"/>
          <p:cNvSpPr/>
          <p:nvPr/>
        </p:nvSpPr>
        <p:spPr>
          <a:xfrm>
            <a:off x="3092450" y="1167324"/>
            <a:ext cx="2917825" cy="357188"/>
          </a:xfrm>
          <a:prstGeom prst="rect">
            <a:avLst/>
          </a:prstGeom>
          <a:noFill/>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1400" b="1" dirty="0">
                <a:solidFill>
                  <a:srgbClr val="17375E"/>
                </a:solidFill>
                <a:latin typeface="Arial"/>
                <a:cs typeface="Arial"/>
              </a:rPr>
              <a:t>Cluster Two</a:t>
            </a:r>
          </a:p>
        </p:txBody>
      </p:sp>
      <p:sp>
        <p:nvSpPr>
          <p:cNvPr id="18" name="Rectangle 17"/>
          <p:cNvSpPr/>
          <p:nvPr/>
        </p:nvSpPr>
        <p:spPr>
          <a:xfrm>
            <a:off x="6124575" y="1904417"/>
            <a:ext cx="2911475" cy="1872810"/>
          </a:xfrm>
          <a:prstGeom prst="rect">
            <a:avLst/>
          </a:prstGeom>
          <a:solidFill>
            <a:schemeClr val="tx2">
              <a:lumMod val="75000"/>
              <a:alpha val="50000"/>
            </a:schemeClr>
          </a:solidFill>
        </p:spPr>
        <p:style>
          <a:lnRef idx="2">
            <a:schemeClr val="accent3"/>
          </a:lnRef>
          <a:fillRef idx="1">
            <a:schemeClr val="lt1"/>
          </a:fillRef>
          <a:effectRef idx="0">
            <a:schemeClr val="accent3"/>
          </a:effectRef>
          <a:fontRef idx="minor">
            <a:schemeClr val="dk1"/>
          </a:fontRef>
        </p:style>
        <p:txBody>
          <a:bodyPr/>
          <a:lstStyle/>
          <a:p>
            <a:pPr fontAlgn="auto">
              <a:spcBef>
                <a:spcPts val="0"/>
              </a:spcBef>
              <a:spcAft>
                <a:spcPts val="400"/>
              </a:spcAft>
              <a:defRPr/>
            </a:pPr>
            <a:r>
              <a:rPr lang="en-GB" sz="1200" dirty="0" err="1">
                <a:solidFill>
                  <a:srgbClr val="17375E"/>
                </a:solidFill>
                <a:latin typeface="Arial"/>
                <a:cs typeface="Arial"/>
              </a:rPr>
              <a:t>Boccia</a:t>
            </a:r>
            <a:r>
              <a:rPr lang="en-GB" sz="1200" dirty="0">
                <a:solidFill>
                  <a:srgbClr val="17375E"/>
                </a:solidFill>
                <a:latin typeface="Arial"/>
                <a:cs typeface="Arial"/>
              </a:rPr>
              <a:t>	                  	</a:t>
            </a:r>
            <a:r>
              <a:rPr lang="en-GB" sz="1200" dirty="0" smtClean="0">
                <a:solidFill>
                  <a:srgbClr val="17375E"/>
                </a:solidFill>
                <a:latin typeface="Arial"/>
                <a:cs typeface="Arial"/>
              </a:rPr>
              <a:t>	April </a:t>
            </a:r>
            <a:r>
              <a:rPr lang="en-GB" sz="1200" dirty="0">
                <a:solidFill>
                  <a:srgbClr val="17375E"/>
                </a:solidFill>
                <a:latin typeface="Arial"/>
                <a:cs typeface="Arial"/>
              </a:rPr>
              <a:t>2012</a:t>
            </a:r>
          </a:p>
          <a:p>
            <a:pPr fontAlgn="auto">
              <a:spcBef>
                <a:spcPts val="0"/>
              </a:spcBef>
              <a:spcAft>
                <a:spcPts val="400"/>
              </a:spcAft>
              <a:defRPr/>
            </a:pPr>
            <a:r>
              <a:rPr lang="en-GB" sz="1200" dirty="0">
                <a:solidFill>
                  <a:srgbClr val="17375E"/>
                </a:solidFill>
                <a:latin typeface="Arial"/>
                <a:cs typeface="Arial"/>
              </a:rPr>
              <a:t>Aquatics – </a:t>
            </a:r>
            <a:r>
              <a:rPr lang="en-GB" sz="1200" dirty="0" err="1">
                <a:solidFill>
                  <a:srgbClr val="17375E"/>
                </a:solidFill>
                <a:latin typeface="Arial"/>
                <a:cs typeface="Arial"/>
              </a:rPr>
              <a:t>Synchro</a:t>
            </a:r>
            <a:r>
              <a:rPr lang="en-GB" sz="1200" dirty="0">
                <a:solidFill>
                  <a:srgbClr val="17375E"/>
                </a:solidFill>
                <a:latin typeface="Arial"/>
                <a:cs typeface="Arial"/>
              </a:rPr>
              <a:t>. </a:t>
            </a:r>
            <a:r>
              <a:rPr lang="en-GB" sz="1200" dirty="0" smtClean="0">
                <a:solidFill>
                  <a:srgbClr val="17375E"/>
                </a:solidFill>
                <a:latin typeface="Arial"/>
                <a:cs typeface="Arial"/>
              </a:rPr>
              <a:t>Swim	April </a:t>
            </a:r>
            <a:r>
              <a:rPr lang="en-GB" sz="1200" dirty="0">
                <a:solidFill>
                  <a:srgbClr val="17375E"/>
                </a:solidFill>
                <a:latin typeface="Arial"/>
                <a:cs typeface="Arial"/>
              </a:rPr>
              <a:t>2012</a:t>
            </a:r>
          </a:p>
          <a:p>
            <a:pPr fontAlgn="auto">
              <a:spcBef>
                <a:spcPts val="0"/>
              </a:spcBef>
              <a:spcAft>
                <a:spcPts val="400"/>
              </a:spcAft>
              <a:defRPr/>
            </a:pPr>
            <a:r>
              <a:rPr lang="en-GB" sz="1200" dirty="0" smtClean="0">
                <a:solidFill>
                  <a:srgbClr val="17375E"/>
                </a:solidFill>
                <a:latin typeface="Arial"/>
                <a:cs typeface="Arial"/>
              </a:rPr>
              <a:t>Hockey</a:t>
            </a:r>
            <a:r>
              <a:rPr lang="en-GB" sz="1200" dirty="0">
                <a:solidFill>
                  <a:srgbClr val="17375E"/>
                </a:solidFill>
                <a:latin typeface="Arial"/>
                <a:cs typeface="Arial"/>
              </a:rPr>
              <a:t>	</a:t>
            </a:r>
            <a:r>
              <a:rPr lang="en-GB" sz="1200" dirty="0" smtClean="0">
                <a:solidFill>
                  <a:srgbClr val="17375E"/>
                </a:solidFill>
                <a:latin typeface="Arial"/>
                <a:cs typeface="Arial"/>
              </a:rPr>
              <a:t>		May </a:t>
            </a:r>
            <a:r>
              <a:rPr lang="en-GB" sz="1200" dirty="0">
                <a:solidFill>
                  <a:srgbClr val="17375E"/>
                </a:solidFill>
                <a:latin typeface="Arial"/>
                <a:cs typeface="Arial"/>
              </a:rPr>
              <a:t>2012</a:t>
            </a:r>
          </a:p>
          <a:p>
            <a:pPr fontAlgn="auto">
              <a:spcBef>
                <a:spcPts val="0"/>
              </a:spcBef>
              <a:spcAft>
                <a:spcPts val="400"/>
              </a:spcAft>
              <a:defRPr/>
            </a:pPr>
            <a:r>
              <a:rPr lang="en-GB" sz="1200" dirty="0">
                <a:solidFill>
                  <a:srgbClr val="17375E"/>
                </a:solidFill>
                <a:latin typeface="Arial"/>
                <a:cs typeface="Arial"/>
              </a:rPr>
              <a:t>Wheelchair </a:t>
            </a:r>
            <a:r>
              <a:rPr lang="en-GB" sz="1200" dirty="0" smtClean="0">
                <a:solidFill>
                  <a:srgbClr val="17375E"/>
                </a:solidFill>
                <a:latin typeface="Arial"/>
                <a:cs typeface="Arial"/>
              </a:rPr>
              <a:t>Tennis</a:t>
            </a:r>
            <a:r>
              <a:rPr lang="en-GB" sz="1200" dirty="0">
                <a:solidFill>
                  <a:srgbClr val="17375E"/>
                </a:solidFill>
                <a:latin typeface="Arial"/>
                <a:cs typeface="Arial"/>
              </a:rPr>
              <a:t>	</a:t>
            </a:r>
            <a:r>
              <a:rPr lang="en-GB" sz="1200" dirty="0" smtClean="0">
                <a:solidFill>
                  <a:srgbClr val="17375E"/>
                </a:solidFill>
                <a:latin typeface="Arial"/>
                <a:cs typeface="Arial"/>
              </a:rPr>
              <a:t>	May </a:t>
            </a:r>
            <a:r>
              <a:rPr lang="en-GB" sz="1200" dirty="0">
                <a:solidFill>
                  <a:srgbClr val="17375E"/>
                </a:solidFill>
                <a:latin typeface="Arial"/>
                <a:cs typeface="Arial"/>
              </a:rPr>
              <a:t>2012</a:t>
            </a:r>
          </a:p>
          <a:p>
            <a:pPr fontAlgn="auto">
              <a:spcBef>
                <a:spcPts val="0"/>
              </a:spcBef>
              <a:spcAft>
                <a:spcPts val="400"/>
              </a:spcAft>
              <a:defRPr/>
            </a:pPr>
            <a:r>
              <a:rPr lang="en-GB" sz="1200" dirty="0">
                <a:solidFill>
                  <a:srgbClr val="17375E"/>
                </a:solidFill>
                <a:latin typeface="Arial"/>
                <a:cs typeface="Arial"/>
              </a:rPr>
              <a:t>Aquatics – Water </a:t>
            </a:r>
            <a:r>
              <a:rPr lang="en-GB" sz="1200" dirty="0" smtClean="0">
                <a:solidFill>
                  <a:srgbClr val="17375E"/>
                </a:solidFill>
                <a:latin typeface="Arial"/>
                <a:cs typeface="Arial"/>
              </a:rPr>
              <a:t>Polo</a:t>
            </a:r>
            <a:r>
              <a:rPr lang="en-GB" sz="1200" dirty="0">
                <a:solidFill>
                  <a:srgbClr val="17375E"/>
                </a:solidFill>
                <a:latin typeface="Arial"/>
                <a:cs typeface="Arial"/>
              </a:rPr>
              <a:t>	</a:t>
            </a:r>
            <a:r>
              <a:rPr lang="en-GB" sz="1200" dirty="0" smtClean="0">
                <a:solidFill>
                  <a:srgbClr val="17375E"/>
                </a:solidFill>
                <a:latin typeface="Arial"/>
                <a:cs typeface="Arial"/>
              </a:rPr>
              <a:t>May </a:t>
            </a:r>
            <a:r>
              <a:rPr lang="en-GB" sz="1200" dirty="0">
                <a:solidFill>
                  <a:srgbClr val="17375E"/>
                </a:solidFill>
                <a:latin typeface="Arial"/>
                <a:cs typeface="Arial"/>
              </a:rPr>
              <a:t>2012</a:t>
            </a:r>
          </a:p>
          <a:p>
            <a:pPr fontAlgn="auto">
              <a:spcBef>
                <a:spcPts val="0"/>
              </a:spcBef>
              <a:spcAft>
                <a:spcPts val="400"/>
              </a:spcAft>
              <a:defRPr/>
            </a:pPr>
            <a:r>
              <a:rPr lang="en-GB" sz="1200" dirty="0">
                <a:solidFill>
                  <a:srgbClr val="17375E"/>
                </a:solidFill>
                <a:latin typeface="Arial"/>
                <a:cs typeface="Arial"/>
              </a:rPr>
              <a:t>Wheelchair </a:t>
            </a:r>
            <a:r>
              <a:rPr lang="en-GB" sz="1200" dirty="0" smtClean="0">
                <a:solidFill>
                  <a:srgbClr val="17375E"/>
                </a:solidFill>
                <a:latin typeface="Arial"/>
                <a:cs typeface="Arial"/>
              </a:rPr>
              <a:t>Rugby</a:t>
            </a:r>
            <a:r>
              <a:rPr lang="en-GB" sz="1200" dirty="0">
                <a:solidFill>
                  <a:srgbClr val="17375E"/>
                </a:solidFill>
                <a:latin typeface="Arial"/>
                <a:cs typeface="Arial"/>
              </a:rPr>
              <a:t>	</a:t>
            </a:r>
            <a:r>
              <a:rPr lang="en-GB" sz="1200" dirty="0" smtClean="0">
                <a:solidFill>
                  <a:srgbClr val="17375E"/>
                </a:solidFill>
                <a:latin typeface="Arial"/>
                <a:cs typeface="Arial"/>
              </a:rPr>
              <a:t>	May </a:t>
            </a:r>
            <a:r>
              <a:rPr lang="en-GB" sz="1200" dirty="0">
                <a:solidFill>
                  <a:srgbClr val="17375E"/>
                </a:solidFill>
                <a:latin typeface="Arial"/>
                <a:cs typeface="Arial"/>
              </a:rPr>
              <a:t>2012</a:t>
            </a:r>
          </a:p>
          <a:p>
            <a:pPr fontAlgn="auto">
              <a:spcBef>
                <a:spcPts val="0"/>
              </a:spcBef>
              <a:spcAft>
                <a:spcPts val="400"/>
              </a:spcAft>
              <a:defRPr/>
            </a:pPr>
            <a:r>
              <a:rPr lang="en-GB" sz="1200" dirty="0">
                <a:solidFill>
                  <a:srgbClr val="17375E"/>
                </a:solidFill>
                <a:latin typeface="Arial"/>
                <a:cs typeface="Arial"/>
              </a:rPr>
              <a:t>Athletics		</a:t>
            </a:r>
            <a:r>
              <a:rPr lang="en-GB" sz="1200" dirty="0" smtClean="0">
                <a:solidFill>
                  <a:srgbClr val="17375E"/>
                </a:solidFill>
                <a:latin typeface="Arial"/>
                <a:cs typeface="Arial"/>
              </a:rPr>
              <a:t>	May </a:t>
            </a:r>
            <a:r>
              <a:rPr lang="en-GB" sz="1200" dirty="0">
                <a:solidFill>
                  <a:srgbClr val="17375E"/>
                </a:solidFill>
                <a:latin typeface="Arial"/>
                <a:cs typeface="Arial"/>
              </a:rPr>
              <a:t>2012</a:t>
            </a:r>
          </a:p>
        </p:txBody>
      </p:sp>
      <p:sp>
        <p:nvSpPr>
          <p:cNvPr id="19" name="Rectangle 18"/>
          <p:cNvSpPr/>
          <p:nvPr/>
        </p:nvSpPr>
        <p:spPr>
          <a:xfrm>
            <a:off x="6124575" y="3907009"/>
            <a:ext cx="2911921" cy="576263"/>
          </a:xfrm>
          <a:prstGeom prst="rect">
            <a:avLst/>
          </a:prstGeom>
          <a:solidFill>
            <a:schemeClr val="accent2">
              <a:lumMod val="75000"/>
              <a:alpha val="50000"/>
            </a:schemeClr>
          </a:solidFill>
        </p:spPr>
        <p:style>
          <a:lnRef idx="2">
            <a:schemeClr val="accent3"/>
          </a:lnRef>
          <a:fillRef idx="1">
            <a:schemeClr val="lt1"/>
          </a:fillRef>
          <a:effectRef idx="0">
            <a:schemeClr val="accent3"/>
          </a:effectRef>
          <a:fontRef idx="minor">
            <a:schemeClr val="dk1"/>
          </a:fontRef>
        </p:style>
        <p:txBody>
          <a:bodyPr/>
          <a:lstStyle/>
          <a:p>
            <a:pPr fontAlgn="auto">
              <a:spcBef>
                <a:spcPts val="0"/>
              </a:spcBef>
              <a:spcAft>
                <a:spcPts val="400"/>
              </a:spcAft>
              <a:defRPr/>
            </a:pPr>
            <a:r>
              <a:rPr lang="en-GB" sz="1200" dirty="0">
                <a:solidFill>
                  <a:srgbClr val="17375E"/>
                </a:solidFill>
                <a:latin typeface="Arial"/>
                <a:cs typeface="Arial"/>
              </a:rPr>
              <a:t>Shooting	                </a:t>
            </a:r>
            <a:r>
              <a:rPr lang="en-GB" sz="1200" dirty="0" smtClean="0">
                <a:solidFill>
                  <a:srgbClr val="17375E"/>
                </a:solidFill>
                <a:latin typeface="Arial"/>
                <a:cs typeface="Arial"/>
              </a:rPr>
              <a:t>	April </a:t>
            </a:r>
            <a:r>
              <a:rPr lang="en-GB" sz="1200" dirty="0">
                <a:solidFill>
                  <a:srgbClr val="17375E"/>
                </a:solidFill>
                <a:latin typeface="Arial"/>
                <a:cs typeface="Arial"/>
              </a:rPr>
              <a:t>2012</a:t>
            </a:r>
          </a:p>
          <a:p>
            <a:pPr fontAlgn="auto">
              <a:spcBef>
                <a:spcPts val="0"/>
              </a:spcBef>
              <a:spcAft>
                <a:spcPts val="400"/>
              </a:spcAft>
              <a:defRPr/>
            </a:pPr>
            <a:r>
              <a:rPr lang="en-GB" sz="1200" dirty="0">
                <a:solidFill>
                  <a:srgbClr val="17375E"/>
                </a:solidFill>
                <a:latin typeface="Arial"/>
                <a:cs typeface="Arial"/>
              </a:rPr>
              <a:t>Paralympic Archery          </a:t>
            </a:r>
            <a:r>
              <a:rPr lang="en-GB" sz="1200" dirty="0" smtClean="0">
                <a:solidFill>
                  <a:srgbClr val="17375E"/>
                </a:solidFill>
                <a:latin typeface="Arial"/>
                <a:cs typeface="Arial"/>
              </a:rPr>
              <a:t>	May </a:t>
            </a:r>
            <a:r>
              <a:rPr lang="en-GB" sz="1200" dirty="0">
                <a:solidFill>
                  <a:srgbClr val="17375E"/>
                </a:solidFill>
                <a:latin typeface="Arial"/>
                <a:cs typeface="Arial"/>
              </a:rPr>
              <a:t>2012</a:t>
            </a:r>
          </a:p>
        </p:txBody>
      </p:sp>
      <p:sp>
        <p:nvSpPr>
          <p:cNvPr id="20" name="Rectangle 19"/>
          <p:cNvSpPr/>
          <p:nvPr/>
        </p:nvSpPr>
        <p:spPr>
          <a:xfrm>
            <a:off x="6156325" y="4612213"/>
            <a:ext cx="2880171" cy="357187"/>
          </a:xfrm>
          <a:prstGeom prst="rect">
            <a:avLst/>
          </a:prstGeom>
          <a:solidFill>
            <a:schemeClr val="accent4">
              <a:lumMod val="75000"/>
              <a:alpha val="50000"/>
            </a:schemeClr>
          </a:solidFill>
        </p:spPr>
        <p:style>
          <a:lnRef idx="2">
            <a:schemeClr val="accent3"/>
          </a:lnRef>
          <a:fillRef idx="1">
            <a:schemeClr val="lt1"/>
          </a:fillRef>
          <a:effectRef idx="0">
            <a:schemeClr val="accent3"/>
          </a:effectRef>
          <a:fontRef idx="minor">
            <a:schemeClr val="dk1"/>
          </a:fontRef>
        </p:style>
        <p:txBody>
          <a:bodyPr/>
          <a:lstStyle/>
          <a:p>
            <a:pPr fontAlgn="auto">
              <a:spcBef>
                <a:spcPts val="0"/>
              </a:spcBef>
              <a:spcAft>
                <a:spcPts val="400"/>
              </a:spcAft>
              <a:defRPr/>
            </a:pPr>
            <a:r>
              <a:rPr lang="en-GB" sz="1200" dirty="0">
                <a:solidFill>
                  <a:srgbClr val="17375E"/>
                </a:solidFill>
                <a:latin typeface="Arial"/>
                <a:cs typeface="Arial"/>
              </a:rPr>
              <a:t>Football        	                 </a:t>
            </a:r>
            <a:r>
              <a:rPr lang="en-GB" sz="1200" dirty="0" smtClean="0">
                <a:solidFill>
                  <a:srgbClr val="17375E"/>
                </a:solidFill>
                <a:latin typeface="Arial"/>
                <a:cs typeface="Arial"/>
              </a:rPr>
              <a:t>	April </a:t>
            </a:r>
            <a:r>
              <a:rPr lang="en-GB" sz="1200" dirty="0">
                <a:solidFill>
                  <a:srgbClr val="17375E"/>
                </a:solidFill>
                <a:latin typeface="Arial"/>
                <a:cs typeface="Arial"/>
              </a:rPr>
              <a:t>2012</a:t>
            </a:r>
          </a:p>
        </p:txBody>
      </p:sp>
      <p:sp>
        <p:nvSpPr>
          <p:cNvPr id="21" name="Rectangle 20"/>
          <p:cNvSpPr/>
          <p:nvPr/>
        </p:nvSpPr>
        <p:spPr>
          <a:xfrm>
            <a:off x="6102350" y="1167324"/>
            <a:ext cx="2917825" cy="357188"/>
          </a:xfrm>
          <a:prstGeom prst="rect">
            <a:avLst/>
          </a:prstGeom>
          <a:noFill/>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1400" b="1" dirty="0">
                <a:solidFill>
                  <a:srgbClr val="17375E"/>
                </a:solidFill>
                <a:latin typeface="Arial"/>
                <a:cs typeface="Arial"/>
              </a:rPr>
              <a:t>Cluster Three</a:t>
            </a:r>
          </a:p>
        </p:txBody>
      </p:sp>
    </p:spTree>
    <p:extLst>
      <p:ext uri="{BB962C8B-B14F-4D97-AF65-F5344CB8AC3E}">
        <p14:creationId xmlns:p14="http://schemas.microsoft.com/office/powerpoint/2010/main" val="1525018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000" b="1" dirty="0" smtClean="0">
                <a:latin typeface="Arial"/>
                <a:cs typeface="Arial"/>
              </a:rPr>
              <a:t>LESSONS FROM VANCOUVER</a:t>
            </a:r>
            <a:endParaRPr lang="en-US" sz="2000" b="1" dirty="0">
              <a:latin typeface="Arial"/>
              <a:cs typeface="Arial"/>
            </a:endParaRPr>
          </a:p>
        </p:txBody>
      </p:sp>
      <p:sp>
        <p:nvSpPr>
          <p:cNvPr id="3" name="Content Placeholder 2"/>
          <p:cNvSpPr>
            <a:spLocks noGrp="1"/>
          </p:cNvSpPr>
          <p:nvPr>
            <p:ph idx="1"/>
          </p:nvPr>
        </p:nvSpPr>
        <p:spPr/>
        <p:txBody>
          <a:bodyPr>
            <a:normAutofit/>
          </a:bodyPr>
          <a:lstStyle/>
          <a:p>
            <a:pPr marL="0" indent="0">
              <a:buNone/>
            </a:pPr>
            <a:r>
              <a:rPr lang="en-GB" sz="1200" b="1" dirty="0">
                <a:latin typeface="Arial"/>
                <a:cs typeface="Arial"/>
              </a:rPr>
              <a:t>Network </a:t>
            </a:r>
            <a:r>
              <a:rPr lang="en-GB" sz="1200" b="1" dirty="0" smtClean="0">
                <a:latin typeface="Arial"/>
                <a:cs typeface="Arial"/>
              </a:rPr>
              <a:t>Capacity</a:t>
            </a:r>
            <a:r>
              <a:rPr lang="en-GB" sz="1200" dirty="0" smtClean="0">
                <a:latin typeface="Arial"/>
                <a:cs typeface="Arial"/>
              </a:rPr>
              <a:t>  </a:t>
            </a:r>
          </a:p>
          <a:p>
            <a:pPr lvl="0"/>
            <a:r>
              <a:rPr lang="en-GB" sz="1200" dirty="0" smtClean="0">
                <a:latin typeface="Arial"/>
                <a:cs typeface="Arial"/>
              </a:rPr>
              <a:t>One </a:t>
            </a:r>
            <a:r>
              <a:rPr lang="en-GB" sz="1200" dirty="0">
                <a:latin typeface="Arial"/>
                <a:cs typeface="Arial"/>
              </a:rPr>
              <a:t>in four </a:t>
            </a:r>
            <a:r>
              <a:rPr lang="en-GB" sz="1200" dirty="0" smtClean="0">
                <a:latin typeface="Arial"/>
                <a:cs typeface="Arial"/>
              </a:rPr>
              <a:t>organisations surveyed suffered </a:t>
            </a:r>
            <a:r>
              <a:rPr lang="en-GB" sz="1200" dirty="0">
                <a:latin typeface="Arial"/>
                <a:cs typeface="Arial"/>
              </a:rPr>
              <a:t>capacity issues with employees/and or customer demand</a:t>
            </a:r>
            <a:r>
              <a:rPr lang="en-GB" sz="1200" dirty="0" smtClean="0">
                <a:latin typeface="Arial"/>
                <a:cs typeface="Arial"/>
              </a:rPr>
              <a:t>.</a:t>
            </a:r>
          </a:p>
          <a:p>
            <a:r>
              <a:rPr lang="en-GB" sz="1200" dirty="0" smtClean="0">
                <a:latin typeface="Arial"/>
                <a:cs typeface="Arial"/>
              </a:rPr>
              <a:t>One  in five businesses increased their network capacity ahead of the Games.  </a:t>
            </a:r>
            <a:endParaRPr lang="en-GB" sz="1200" dirty="0">
              <a:latin typeface="Arial"/>
              <a:cs typeface="Arial"/>
            </a:endParaRPr>
          </a:p>
          <a:p>
            <a:pPr lvl="0"/>
            <a:r>
              <a:rPr lang="en-GB" sz="1200" dirty="0">
                <a:latin typeface="Arial"/>
                <a:cs typeface="Arial"/>
              </a:rPr>
              <a:t>With hindsight, a third of </a:t>
            </a:r>
            <a:r>
              <a:rPr lang="en-GB" sz="1200" dirty="0" smtClean="0">
                <a:latin typeface="Arial"/>
                <a:cs typeface="Arial"/>
              </a:rPr>
              <a:t>companies </a:t>
            </a:r>
            <a:r>
              <a:rPr lang="en-GB" sz="1200" dirty="0">
                <a:latin typeface="Arial"/>
                <a:cs typeface="Arial"/>
              </a:rPr>
              <a:t>said that they would have increased capacity.</a:t>
            </a:r>
          </a:p>
          <a:p>
            <a:pPr lvl="0"/>
            <a:r>
              <a:rPr lang="en-GB" sz="1200" dirty="0">
                <a:latin typeface="Arial"/>
                <a:cs typeface="Arial"/>
              </a:rPr>
              <a:t>Capacity issues were particularly an issue for Media and Leisure companies (57%), Retail (33%) and Financial Services (29%)</a:t>
            </a:r>
          </a:p>
          <a:p>
            <a:pPr marL="0" indent="0">
              <a:buNone/>
            </a:pPr>
            <a:r>
              <a:rPr lang="en-GB" sz="1200" dirty="0">
                <a:latin typeface="Arial"/>
                <a:cs typeface="Arial"/>
              </a:rPr>
              <a:t> </a:t>
            </a:r>
          </a:p>
          <a:p>
            <a:pPr marL="0" indent="0">
              <a:buNone/>
            </a:pPr>
            <a:r>
              <a:rPr lang="en-GB" sz="1200" b="1" dirty="0">
                <a:latin typeface="Arial"/>
                <a:cs typeface="Arial"/>
              </a:rPr>
              <a:t>Operational Capacity</a:t>
            </a:r>
            <a:endParaRPr lang="en-GB" sz="1200" dirty="0">
              <a:latin typeface="Arial"/>
              <a:cs typeface="Arial"/>
            </a:endParaRPr>
          </a:p>
          <a:p>
            <a:pPr lvl="0"/>
            <a:r>
              <a:rPr lang="en-GB" sz="1200" dirty="0">
                <a:latin typeface="Arial"/>
                <a:cs typeface="Arial"/>
              </a:rPr>
              <a:t>23% of </a:t>
            </a:r>
            <a:r>
              <a:rPr lang="en-GB" sz="1200" dirty="0" smtClean="0">
                <a:latin typeface="Arial"/>
                <a:cs typeface="Arial"/>
              </a:rPr>
              <a:t>organisations surveyed increased </a:t>
            </a:r>
            <a:r>
              <a:rPr lang="en-GB" sz="1200" dirty="0">
                <a:latin typeface="Arial"/>
                <a:cs typeface="Arial"/>
              </a:rPr>
              <a:t>their call centre capacity ahead of Games time, while 42% experienced a higher than normal level of call centre volumes during Games time.</a:t>
            </a:r>
          </a:p>
          <a:p>
            <a:pPr lvl="0"/>
            <a:r>
              <a:rPr lang="en-GB" sz="1200" dirty="0">
                <a:latin typeface="Arial"/>
                <a:cs typeface="Arial"/>
              </a:rPr>
              <a:t>21% </a:t>
            </a:r>
            <a:r>
              <a:rPr lang="en-GB" sz="1200" dirty="0" smtClean="0">
                <a:latin typeface="Arial"/>
                <a:cs typeface="Arial"/>
              </a:rPr>
              <a:t>increased </a:t>
            </a:r>
            <a:r>
              <a:rPr lang="en-GB" sz="1200" dirty="0">
                <a:latin typeface="Arial"/>
                <a:cs typeface="Arial"/>
              </a:rPr>
              <a:t>their technology security and resilience ahead of the Games.</a:t>
            </a:r>
          </a:p>
          <a:p>
            <a:pPr marL="0" indent="0">
              <a:buNone/>
            </a:pPr>
            <a:r>
              <a:rPr lang="en-GB" sz="1200" dirty="0">
                <a:latin typeface="Arial"/>
                <a:cs typeface="Arial"/>
              </a:rPr>
              <a:t> </a:t>
            </a:r>
          </a:p>
          <a:p>
            <a:pPr marL="0" indent="0">
              <a:buNone/>
            </a:pPr>
            <a:r>
              <a:rPr lang="en-GB" sz="1200" b="1" dirty="0">
                <a:latin typeface="Arial"/>
                <a:cs typeface="Arial"/>
              </a:rPr>
              <a:t>People Capacity</a:t>
            </a:r>
            <a:endParaRPr lang="en-GB" sz="1200" dirty="0">
              <a:latin typeface="Arial"/>
              <a:cs typeface="Arial"/>
            </a:endParaRPr>
          </a:p>
          <a:p>
            <a:pPr lvl="0"/>
            <a:r>
              <a:rPr lang="en-GB" sz="1200" dirty="0">
                <a:latin typeface="Arial"/>
                <a:cs typeface="Arial"/>
              </a:rPr>
              <a:t>42% of businesses took no steps to prevent employee absenteeism during the Games</a:t>
            </a:r>
          </a:p>
          <a:p>
            <a:pPr lvl="0"/>
            <a:r>
              <a:rPr lang="en-GB" sz="1200" dirty="0">
                <a:latin typeface="Arial"/>
                <a:cs typeface="Arial"/>
              </a:rPr>
              <a:t>28% of businesses experienced higher levels of staff absenteeism than normal.</a:t>
            </a:r>
          </a:p>
          <a:p>
            <a:pPr lvl="0"/>
            <a:r>
              <a:rPr lang="en-GB" sz="1200" dirty="0">
                <a:latin typeface="Arial"/>
                <a:cs typeface="Arial"/>
              </a:rPr>
              <a:t>With hindsight, 30% would have increased flexible working facilities for their staff </a:t>
            </a:r>
            <a:endParaRPr lang="en-US" sz="1200" dirty="0" smtClean="0">
              <a:latin typeface="Arial"/>
              <a:cs typeface="Arial"/>
            </a:endParaRPr>
          </a:p>
          <a:p>
            <a:pPr lvl="0"/>
            <a:endParaRPr lang="en-US" sz="1200" dirty="0" smtClean="0">
              <a:latin typeface="Arial"/>
              <a:cs typeface="Arial"/>
            </a:endParaRPr>
          </a:p>
          <a:p>
            <a:pPr lvl="0"/>
            <a:endParaRPr lang="en-US" sz="1200" dirty="0" smtClean="0">
              <a:latin typeface="Arial"/>
              <a:cs typeface="Arial"/>
            </a:endParaRPr>
          </a:p>
          <a:p>
            <a:pPr lvl="0">
              <a:buNone/>
            </a:pPr>
            <a:r>
              <a:rPr lang="en-US" sz="1100" dirty="0" smtClean="0">
                <a:latin typeface="Arial"/>
                <a:cs typeface="Arial"/>
              </a:rPr>
              <a:t>Research commissioned on behalf of BT, 2010</a:t>
            </a:r>
            <a:endParaRPr lang="en-GB" sz="1100" dirty="0">
              <a:latin typeface="Arial"/>
              <a:cs typeface="Arial"/>
            </a:endParaRPr>
          </a:p>
        </p:txBody>
      </p:sp>
    </p:spTree>
    <p:extLst>
      <p:ext uri="{BB962C8B-B14F-4D97-AF65-F5344CB8AC3E}">
        <p14:creationId xmlns:p14="http://schemas.microsoft.com/office/powerpoint/2010/main" val="1673262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000" b="1" dirty="0" smtClean="0">
                <a:latin typeface="Arial" pitchFamily="34" charset="0"/>
                <a:cs typeface="Arial" pitchFamily="34" charset="0"/>
              </a:rPr>
              <a:t>GETTING AROUND DURING THE GAMES</a:t>
            </a:r>
            <a:endParaRPr lang="en-US" sz="2000" b="1" dirty="0">
              <a:latin typeface="Arial" pitchFamily="34" charset="0"/>
              <a:cs typeface="Arial" pitchFamily="34" charset="0"/>
            </a:endParaRPr>
          </a:p>
        </p:txBody>
      </p:sp>
      <p:sp>
        <p:nvSpPr>
          <p:cNvPr id="3" name="Content Placeholder 2"/>
          <p:cNvSpPr>
            <a:spLocks noGrp="1"/>
          </p:cNvSpPr>
          <p:nvPr>
            <p:ph idx="1"/>
          </p:nvPr>
        </p:nvSpPr>
        <p:spPr>
          <a:xfrm>
            <a:off x="124691" y="1041400"/>
            <a:ext cx="8894618" cy="5499100"/>
          </a:xfrm>
        </p:spPr>
        <p:txBody>
          <a:bodyPr>
            <a:noAutofit/>
          </a:bodyPr>
          <a:lstStyle/>
          <a:p>
            <a:r>
              <a:rPr lang="en-GB" sz="1200" dirty="0" smtClean="0">
                <a:latin typeface="Arial" pitchFamily="34" charset="0"/>
                <a:cs typeface="Arial" pitchFamily="34" charset="0"/>
              </a:rPr>
              <a:t>During the 2012 Olympic and Paralympic Games there is likely to be major disruption for London based workers and businesses.   In September 2011, Transport for London [</a:t>
            </a:r>
            <a:r>
              <a:rPr lang="en-GB" sz="1200" dirty="0" err="1" smtClean="0">
                <a:latin typeface="Arial" pitchFamily="34" charset="0"/>
                <a:cs typeface="Arial" pitchFamily="34" charset="0"/>
              </a:rPr>
              <a:t>TfL</a:t>
            </a:r>
            <a:r>
              <a:rPr lang="en-GB" sz="1200" dirty="0" smtClean="0">
                <a:latin typeface="Arial" pitchFamily="34" charset="0"/>
                <a:cs typeface="Arial" pitchFamily="34" charset="0"/>
              </a:rPr>
              <a:t>] reported  they anticipate that: </a:t>
            </a:r>
          </a:p>
          <a:p>
            <a:pPr lvl="1"/>
            <a:r>
              <a:rPr lang="en-GB" sz="1200" dirty="0" smtClean="0">
                <a:latin typeface="Arial" pitchFamily="34" charset="0"/>
                <a:cs typeface="Arial" pitchFamily="34" charset="0"/>
              </a:rPr>
              <a:t>On the busiest day of the Olympic Games (day 7) there will be around 800,000 spectators travelling to the Olympic venues.</a:t>
            </a:r>
          </a:p>
          <a:p>
            <a:pPr lvl="1"/>
            <a:r>
              <a:rPr lang="en-GB" sz="1200" dirty="0" smtClean="0">
                <a:latin typeface="Arial" pitchFamily="34" charset="0"/>
                <a:cs typeface="Arial" pitchFamily="34" charset="0"/>
              </a:rPr>
              <a:t>The number of daily trips on London transport is expected to double to 6.8 million.</a:t>
            </a:r>
          </a:p>
          <a:p>
            <a:pPr lvl="1"/>
            <a:r>
              <a:rPr lang="en-GB" sz="1200" dirty="0" smtClean="0">
                <a:latin typeface="Arial" pitchFamily="34" charset="0"/>
                <a:cs typeface="Arial" pitchFamily="34" charset="0"/>
              </a:rPr>
              <a:t>640,000 spectators are predicted to arrive by rail &amp; tube and will be travelling during peak hours.</a:t>
            </a:r>
          </a:p>
          <a:p>
            <a:pPr lvl="1"/>
            <a:r>
              <a:rPr lang="en-GB" sz="1200" dirty="0" smtClean="0">
                <a:latin typeface="Arial" pitchFamily="34" charset="0"/>
                <a:cs typeface="Arial" pitchFamily="34" charset="0"/>
              </a:rPr>
              <a:t>Another 20 million trips will be made by spectators alone within London during the 2012 Games</a:t>
            </a:r>
          </a:p>
          <a:p>
            <a:pPr lvl="1"/>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Businesses based in London are being asked to think about how their people will get into, and travel round, London during the Games</a:t>
            </a:r>
          </a:p>
          <a:p>
            <a:r>
              <a:rPr lang="en-GB" sz="1200" dirty="0" smtClean="0">
                <a:latin typeface="Arial" pitchFamily="34" charset="0"/>
                <a:cs typeface="Arial" pitchFamily="34" charset="0"/>
              </a:rPr>
              <a:t>During Games-time, around 1,000 BT employees will be dedicated to ensuring that the communications networks and services supporting London 2012 run smoothly.</a:t>
            </a:r>
          </a:p>
          <a:p>
            <a:r>
              <a:rPr lang="en-GB" sz="1200" dirty="0" smtClean="0">
                <a:latin typeface="Arial" pitchFamily="34" charset="0"/>
                <a:cs typeface="Arial" pitchFamily="34" charset="0"/>
              </a:rPr>
              <a:t>For the wider BT community, we have built travel/transportation plans for our own employees</a:t>
            </a:r>
          </a:p>
          <a:p>
            <a:r>
              <a:rPr lang="en-GB" sz="1200" dirty="0" smtClean="0">
                <a:latin typeface="Arial" pitchFamily="34" charset="0"/>
                <a:cs typeface="Arial" pitchFamily="34" charset="0"/>
              </a:rPr>
              <a:t>We are working </a:t>
            </a:r>
            <a:r>
              <a:rPr lang="en-GB" sz="1200" dirty="0">
                <a:latin typeface="Arial" pitchFamily="34" charset="0"/>
                <a:cs typeface="Arial" pitchFamily="34" charset="0"/>
              </a:rPr>
              <a:t>on travel/transport plans for our </a:t>
            </a:r>
            <a:r>
              <a:rPr lang="en-GB" sz="1200" dirty="0" smtClean="0">
                <a:latin typeface="Arial" pitchFamily="34" charset="0"/>
                <a:cs typeface="Arial" pitchFamily="34" charset="0"/>
              </a:rPr>
              <a:t>employees </a:t>
            </a:r>
            <a:r>
              <a:rPr lang="en-GB" sz="1200" dirty="0">
                <a:latin typeface="Arial" pitchFamily="34" charset="0"/>
                <a:cs typeface="Arial" pitchFamily="34" charset="0"/>
              </a:rPr>
              <a:t>who need to travel in </a:t>
            </a:r>
            <a:r>
              <a:rPr lang="en-GB" sz="1200" dirty="0" smtClean="0">
                <a:latin typeface="Arial" pitchFamily="34" charset="0"/>
                <a:cs typeface="Arial" pitchFamily="34" charset="0"/>
              </a:rPr>
              <a:t>and around London to </a:t>
            </a:r>
            <a:r>
              <a:rPr lang="en-GB" sz="1200" dirty="0">
                <a:latin typeface="Arial" pitchFamily="34" charset="0"/>
                <a:cs typeface="Arial" pitchFamily="34" charset="0"/>
              </a:rPr>
              <a:t>mitigate </a:t>
            </a:r>
            <a:r>
              <a:rPr lang="en-GB" sz="1200" dirty="0" smtClean="0">
                <a:latin typeface="Arial" pitchFamily="34" charset="0"/>
                <a:cs typeface="Arial" pitchFamily="34" charset="0"/>
              </a:rPr>
              <a:t>impact </a:t>
            </a:r>
            <a:r>
              <a:rPr lang="en-GB" sz="1200" dirty="0">
                <a:latin typeface="Arial" pitchFamily="34" charset="0"/>
                <a:cs typeface="Arial" pitchFamily="34" charset="0"/>
              </a:rPr>
              <a:t>on </a:t>
            </a:r>
            <a:r>
              <a:rPr lang="en-GB" sz="1200" dirty="0" smtClean="0">
                <a:latin typeface="Arial" pitchFamily="34" charset="0"/>
                <a:cs typeface="Arial" pitchFamily="34" charset="0"/>
              </a:rPr>
              <a:t>customers including alternative work locations, flexible hours and where appropriate, working remotely</a:t>
            </a:r>
          </a:p>
          <a:p>
            <a:r>
              <a:rPr lang="en-GB" sz="1200" dirty="0" smtClean="0">
                <a:latin typeface="Arial" pitchFamily="34" charset="0"/>
                <a:cs typeface="Arial" pitchFamily="34" charset="0"/>
              </a:rPr>
              <a:t>Our priority is to keep any delays to a minimum and we have defined a transport strategy with a 4 step approach:</a:t>
            </a:r>
          </a:p>
          <a:p>
            <a:pPr marL="571500" lvl="2" indent="-171450">
              <a:buFont typeface="Arial" pitchFamily="34" charset="0"/>
              <a:buChar char="-"/>
            </a:pPr>
            <a:r>
              <a:rPr lang="en-GB" sz="1200" b="1" dirty="0" smtClean="0">
                <a:latin typeface="Arial" pitchFamily="34" charset="0"/>
                <a:cs typeface="Arial" pitchFamily="34" charset="0"/>
              </a:rPr>
              <a:t>Reduce</a:t>
            </a:r>
            <a:r>
              <a:rPr lang="en-GB" sz="1200" dirty="0" smtClean="0">
                <a:latin typeface="Arial" pitchFamily="34" charset="0"/>
                <a:cs typeface="Arial" pitchFamily="34" charset="0"/>
              </a:rPr>
              <a:t> requirements for journeys by proactively rescheduling maintenance routines and planned works. Increase network resilience prior to the games by ensuring outstanding faults on resilient paths are repaired and restored.  There should also be fewer network incidents during Games-time  as a result of service protection plans</a:t>
            </a:r>
          </a:p>
          <a:p>
            <a:pPr marL="571500" lvl="2" indent="-171450">
              <a:buFont typeface="Arial" pitchFamily="34" charset="0"/>
              <a:buChar char="-"/>
            </a:pPr>
            <a:r>
              <a:rPr lang="en-GB" sz="1200" b="1" dirty="0" smtClean="0">
                <a:latin typeface="Arial" pitchFamily="34" charset="0"/>
                <a:cs typeface="Arial" pitchFamily="34" charset="0"/>
              </a:rPr>
              <a:t>Re-time</a:t>
            </a:r>
            <a:r>
              <a:rPr lang="en-GB" sz="1200" dirty="0" smtClean="0">
                <a:latin typeface="Arial" pitchFamily="34" charset="0"/>
                <a:cs typeface="Arial" pitchFamily="34" charset="0"/>
              </a:rPr>
              <a:t>  Reschedule work and appointments so that they do not clash with the most severely impacted times or times when the Olympic Route Network is not in operation</a:t>
            </a:r>
          </a:p>
          <a:p>
            <a:pPr marL="571500" lvl="2" indent="-171450">
              <a:buFont typeface="Arial" pitchFamily="34" charset="0"/>
              <a:buChar char="-"/>
            </a:pPr>
            <a:r>
              <a:rPr lang="en-GB" sz="1200" b="1" dirty="0" smtClean="0">
                <a:latin typeface="Arial" pitchFamily="34" charset="0"/>
                <a:cs typeface="Arial" pitchFamily="34" charset="0"/>
              </a:rPr>
              <a:t>Re-route</a:t>
            </a:r>
            <a:r>
              <a:rPr lang="en-GB" sz="1200" dirty="0" smtClean="0">
                <a:latin typeface="Arial" pitchFamily="34" charset="0"/>
                <a:cs typeface="Arial" pitchFamily="34" charset="0"/>
              </a:rPr>
              <a:t> Create smaller defined engineering working areas to increase road, venue and event knowledge meaning more effective and reduced routing</a:t>
            </a:r>
          </a:p>
          <a:p>
            <a:pPr marL="571500" lvl="2" indent="-171450">
              <a:buFont typeface="Arial" pitchFamily="34" charset="0"/>
              <a:buChar char="-"/>
            </a:pPr>
            <a:r>
              <a:rPr lang="en-GB" sz="1200" b="1" dirty="0" smtClean="0">
                <a:latin typeface="Arial" pitchFamily="34" charset="0"/>
                <a:cs typeface="Arial" pitchFamily="34" charset="0"/>
              </a:rPr>
              <a:t>Review</a:t>
            </a:r>
            <a:r>
              <a:rPr lang="en-GB" sz="1200" dirty="0" smtClean="0">
                <a:latin typeface="Arial" pitchFamily="34" charset="0"/>
                <a:cs typeface="Arial" pitchFamily="34" charset="0"/>
              </a:rPr>
              <a:t> transport modes and use alternative vehicles where appropriate</a:t>
            </a:r>
          </a:p>
          <a:p>
            <a:r>
              <a:rPr lang="en-GB" sz="1200" dirty="0" smtClean="0">
                <a:latin typeface="Arial" pitchFamily="34" charset="0"/>
                <a:cs typeface="Arial" pitchFamily="34" charset="0"/>
              </a:rPr>
              <a:t>We will use best endeavours to serve all our customers</a:t>
            </a:r>
          </a:p>
          <a:p>
            <a:r>
              <a:rPr lang="en-GB" sz="1200" dirty="0" smtClean="0">
                <a:latin typeface="Arial" pitchFamily="34" charset="0"/>
                <a:cs typeface="Arial" pitchFamily="34" charset="0"/>
              </a:rPr>
              <a:t>We will be working with customers to understand their own plans for access to their premises and other key locations</a:t>
            </a:r>
          </a:p>
          <a:p>
            <a:endParaRPr lang="en-GB" sz="1200" dirty="0">
              <a:latin typeface="Arial" pitchFamily="34" charset="0"/>
              <a:cs typeface="Arial" pitchFamily="34" charset="0"/>
            </a:endParaRPr>
          </a:p>
          <a:p>
            <a:endParaRPr lang="en-GB" sz="1200" dirty="0">
              <a:latin typeface="Arial" pitchFamily="34" charset="0"/>
              <a:cs typeface="Arial" pitchFamily="34" charset="0"/>
            </a:endParaRPr>
          </a:p>
        </p:txBody>
      </p:sp>
    </p:spTree>
    <p:extLst>
      <p:ext uri="{BB962C8B-B14F-4D97-AF65-F5344CB8AC3E}">
        <p14:creationId xmlns:p14="http://schemas.microsoft.com/office/powerpoint/2010/main" val="2762355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000" b="1" dirty="0" smtClean="0">
                <a:latin typeface="Arial" pitchFamily="34" charset="0"/>
                <a:cs typeface="Arial" pitchFamily="34" charset="0"/>
              </a:rPr>
              <a:t>CLEARWAY 2012</a:t>
            </a:r>
            <a:endParaRPr lang="en-US" sz="2000" b="1" dirty="0">
              <a:latin typeface="Arial" pitchFamily="34" charset="0"/>
              <a:cs typeface="Arial" pitchFamily="34" charset="0"/>
            </a:endParaRPr>
          </a:p>
        </p:txBody>
      </p:sp>
      <p:sp>
        <p:nvSpPr>
          <p:cNvPr id="3" name="Content Placeholder 2"/>
          <p:cNvSpPr>
            <a:spLocks noGrp="1"/>
          </p:cNvSpPr>
          <p:nvPr>
            <p:ph idx="1"/>
          </p:nvPr>
        </p:nvSpPr>
        <p:spPr>
          <a:xfrm>
            <a:off x="249382" y="1130300"/>
            <a:ext cx="8894618" cy="5524500"/>
          </a:xfrm>
        </p:spPr>
        <p:txBody>
          <a:bodyPr>
            <a:noAutofit/>
          </a:bodyPr>
          <a:lstStyle/>
          <a:p>
            <a:r>
              <a:rPr lang="en-GB" sz="1200" dirty="0" err="1" smtClean="0">
                <a:latin typeface="Arial" pitchFamily="34" charset="0"/>
                <a:cs typeface="Arial" pitchFamily="34" charset="0"/>
              </a:rPr>
              <a:t>ClearWay</a:t>
            </a:r>
            <a:r>
              <a:rPr lang="en-GB" sz="1200" dirty="0" smtClean="0">
                <a:latin typeface="Arial" pitchFamily="34" charset="0"/>
                <a:cs typeface="Arial" pitchFamily="34" charset="0"/>
              </a:rPr>
              <a:t> </a:t>
            </a:r>
            <a:r>
              <a:rPr lang="en-GB" sz="1200" dirty="0">
                <a:latin typeface="Arial" pitchFamily="34" charset="0"/>
                <a:cs typeface="Arial" pitchFamily="34" charset="0"/>
              </a:rPr>
              <a:t>2012 is an initiative from the Olympic Delivery Authority </a:t>
            </a:r>
            <a:r>
              <a:rPr lang="en-GB" sz="1200" dirty="0" smtClean="0">
                <a:latin typeface="Arial" pitchFamily="34" charset="0"/>
                <a:cs typeface="Arial" pitchFamily="34" charset="0"/>
              </a:rPr>
              <a:t> (ODA) and </a:t>
            </a:r>
            <a:r>
              <a:rPr lang="en-GB" sz="1200" dirty="0">
                <a:latin typeface="Arial" pitchFamily="34" charset="0"/>
                <a:cs typeface="Arial" pitchFamily="34" charset="0"/>
              </a:rPr>
              <a:t>Transport for London </a:t>
            </a:r>
            <a:r>
              <a:rPr lang="en-GB" sz="1200" dirty="0" smtClean="0">
                <a:latin typeface="Arial" pitchFamily="34" charset="0"/>
                <a:cs typeface="Arial" pitchFamily="34" charset="0"/>
              </a:rPr>
              <a:t>(</a:t>
            </a:r>
            <a:r>
              <a:rPr lang="en-GB" sz="1200" dirty="0" err="1" smtClean="0">
                <a:latin typeface="Arial" pitchFamily="34" charset="0"/>
                <a:cs typeface="Arial" pitchFamily="34" charset="0"/>
              </a:rPr>
              <a:t>TfL</a:t>
            </a:r>
            <a:r>
              <a:rPr lang="en-GB" sz="1200" dirty="0" smtClean="0">
                <a:latin typeface="Arial" pitchFamily="34" charset="0"/>
                <a:cs typeface="Arial" pitchFamily="34" charset="0"/>
              </a:rPr>
              <a:t>) to </a:t>
            </a:r>
            <a:r>
              <a:rPr lang="en-GB" sz="1200" dirty="0">
                <a:latin typeface="Arial" pitchFamily="34" charset="0"/>
                <a:cs typeface="Arial" pitchFamily="34" charset="0"/>
              </a:rPr>
              <a:t>define and manage the ‘Olympic Route Network’ </a:t>
            </a:r>
            <a:r>
              <a:rPr lang="en-GB" sz="1200" dirty="0" smtClean="0">
                <a:latin typeface="Arial" pitchFamily="34" charset="0"/>
                <a:cs typeface="Arial" pitchFamily="34" charset="0"/>
              </a:rPr>
              <a:t> and the ‘Paralympic Route Network’</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ClearWay 2012 comes into effect on the Olympic Route Network </a:t>
            </a:r>
            <a:endParaRPr lang="en-GB" sz="1200" dirty="0">
              <a:latin typeface="Arial" pitchFamily="34" charset="0"/>
              <a:cs typeface="Arial" pitchFamily="34" charset="0"/>
            </a:endParaRPr>
          </a:p>
          <a:p>
            <a:pPr lvl="1"/>
            <a:r>
              <a:rPr lang="en-GB" sz="1200" dirty="0" smtClean="0">
                <a:latin typeface="Arial" pitchFamily="34" charset="0"/>
                <a:cs typeface="Arial" pitchFamily="34" charset="0"/>
              </a:rPr>
              <a:t>1 March 2012 – 30 September 2012 for the Core Route, Venue Route and A501</a:t>
            </a:r>
          </a:p>
          <a:p>
            <a:pPr lvl="1"/>
            <a:r>
              <a:rPr lang="en-GB" sz="1200" dirty="0" smtClean="0">
                <a:latin typeface="Arial" pitchFamily="34" charset="0"/>
                <a:cs typeface="Arial" pitchFamily="34" charset="0"/>
              </a:rPr>
              <a:t>1 July 2012 – 9 September 2012 for the remainder </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The  Olympic and Paralympic Route Network will be made up of five areas: </a:t>
            </a:r>
          </a:p>
          <a:p>
            <a:pPr lvl="1"/>
            <a:r>
              <a:rPr lang="en-GB" sz="1200" b="1" dirty="0" smtClean="0">
                <a:latin typeface="Arial" pitchFamily="34" charset="0"/>
                <a:cs typeface="Arial" pitchFamily="34" charset="0"/>
              </a:rPr>
              <a:t>Core: </a:t>
            </a:r>
            <a:r>
              <a:rPr lang="en-GB" sz="1200" dirty="0" smtClean="0">
                <a:latin typeface="Arial" pitchFamily="34" charset="0"/>
                <a:cs typeface="Arial" pitchFamily="34" charset="0"/>
              </a:rPr>
              <a:t>routes between accommodation, the Olympic Park and other main venues that will be heavily used by the Games Family. These roads are entirely within London and will operate for the duration of the Games.</a:t>
            </a:r>
          </a:p>
          <a:p>
            <a:pPr lvl="1"/>
            <a:r>
              <a:rPr lang="en-GB" sz="1200" b="1" dirty="0" smtClean="0">
                <a:latin typeface="Arial" pitchFamily="34" charset="0"/>
                <a:cs typeface="Arial" pitchFamily="34" charset="0"/>
              </a:rPr>
              <a:t>Venue-specific:</a:t>
            </a:r>
            <a:r>
              <a:rPr lang="en-GB" sz="1200" dirty="0" smtClean="0">
                <a:latin typeface="Arial" pitchFamily="34" charset="0"/>
                <a:cs typeface="Arial" pitchFamily="34" charset="0"/>
              </a:rPr>
              <a:t> routes linking other competition venues, accommodation locations and international arrival points</a:t>
            </a:r>
          </a:p>
          <a:p>
            <a:pPr lvl="1"/>
            <a:r>
              <a:rPr lang="en-GB" sz="1200" b="1" dirty="0" smtClean="0">
                <a:latin typeface="Arial" pitchFamily="34" charset="0"/>
                <a:cs typeface="Arial" pitchFamily="34" charset="0"/>
              </a:rPr>
              <a:t>Training venues: </a:t>
            </a:r>
            <a:r>
              <a:rPr lang="en-GB" sz="1200" dirty="0" smtClean="0">
                <a:latin typeface="Arial" pitchFamily="34" charset="0"/>
                <a:cs typeface="Arial" pitchFamily="34" charset="0"/>
              </a:rPr>
              <a:t>routes linking the preferred training venues to the rest of the Olympic and Paralympic Route Networks</a:t>
            </a:r>
          </a:p>
          <a:p>
            <a:pPr lvl="1"/>
            <a:r>
              <a:rPr lang="en-GB" sz="1200" b="1" dirty="0" smtClean="0">
                <a:latin typeface="Arial" pitchFamily="34" charset="0"/>
                <a:cs typeface="Arial" pitchFamily="34" charset="0"/>
              </a:rPr>
              <a:t>Alternative:</a:t>
            </a:r>
            <a:r>
              <a:rPr lang="en-GB" sz="1200" dirty="0" smtClean="0">
                <a:latin typeface="Arial" pitchFamily="34" charset="0"/>
                <a:cs typeface="Arial" pitchFamily="34" charset="0"/>
              </a:rPr>
              <a:t> routes used in the event that a core, or venue-specific route is not usable for any reason. </a:t>
            </a:r>
          </a:p>
          <a:p>
            <a:pPr lvl="1"/>
            <a:r>
              <a:rPr lang="en-GB" sz="1200" b="1" dirty="0" smtClean="0">
                <a:latin typeface="Arial" pitchFamily="34" charset="0"/>
                <a:cs typeface="Arial" pitchFamily="34" charset="0"/>
              </a:rPr>
              <a:t>Road Event</a:t>
            </a:r>
            <a:r>
              <a:rPr lang="en-GB" sz="1200" dirty="0" smtClean="0">
                <a:latin typeface="Arial" pitchFamily="34" charset="0"/>
                <a:cs typeface="Arial" pitchFamily="34" charset="0"/>
              </a:rPr>
              <a:t>: some of the core and alternative routes will be replaced and aligned with additional routes as road event venues e.g. the marathon and road cycling.</a:t>
            </a:r>
          </a:p>
        </p:txBody>
      </p:sp>
    </p:spTree>
    <p:extLst>
      <p:ext uri="{BB962C8B-B14F-4D97-AF65-F5344CB8AC3E}">
        <p14:creationId xmlns:p14="http://schemas.microsoft.com/office/powerpoint/2010/main" val="2762355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000" b="1" dirty="0" smtClean="0">
                <a:latin typeface="Arial" pitchFamily="34" charset="0"/>
                <a:cs typeface="Arial" pitchFamily="34" charset="0"/>
              </a:rPr>
              <a:t>CLEARWAY 2012 – WHAT DOES THIS MEAN?</a:t>
            </a:r>
            <a:endParaRPr lang="en-US" sz="2000" b="1" dirty="0">
              <a:latin typeface="Arial" pitchFamily="34" charset="0"/>
              <a:cs typeface="Arial" pitchFamily="34" charset="0"/>
            </a:endParaRPr>
          </a:p>
        </p:txBody>
      </p:sp>
      <p:sp>
        <p:nvSpPr>
          <p:cNvPr id="3" name="Content Placeholder 2"/>
          <p:cNvSpPr>
            <a:spLocks noGrp="1"/>
          </p:cNvSpPr>
          <p:nvPr>
            <p:ph idx="1"/>
          </p:nvPr>
        </p:nvSpPr>
        <p:spPr>
          <a:xfrm>
            <a:off x="249382" y="1130300"/>
            <a:ext cx="8894618" cy="5524500"/>
          </a:xfrm>
        </p:spPr>
        <p:txBody>
          <a:bodyPr>
            <a:noAutofit/>
          </a:bodyPr>
          <a:lstStyle/>
          <a:p>
            <a:r>
              <a:rPr lang="en-GB" sz="1200" dirty="0" smtClean="0">
                <a:latin typeface="Arial" pitchFamily="34" charset="0"/>
                <a:cs typeface="Arial" pitchFamily="34" charset="0"/>
              </a:rPr>
              <a:t>Before and during the Olympic and Paralympic Games Transport for London (TfL) are planning an embargo on all street works with </a:t>
            </a:r>
            <a:r>
              <a:rPr lang="en-GB" sz="1200" b="1" dirty="0" smtClean="0">
                <a:latin typeface="Arial" pitchFamily="34" charset="0"/>
                <a:cs typeface="Arial" pitchFamily="34" charset="0"/>
              </a:rPr>
              <a:t>no digging </a:t>
            </a:r>
            <a:r>
              <a:rPr lang="en-GB" sz="1200" dirty="0" smtClean="0">
                <a:latin typeface="Arial" pitchFamily="34" charset="0"/>
                <a:cs typeface="Arial" pitchFamily="34" charset="0"/>
              </a:rPr>
              <a:t>allowed on roads or pavements over the entire Olympic Route Network</a:t>
            </a:r>
          </a:p>
          <a:p>
            <a:pPr lvl="1"/>
            <a:r>
              <a:rPr lang="en-GB" sz="1200" dirty="0" smtClean="0">
                <a:latin typeface="Arial" pitchFamily="34" charset="0"/>
                <a:cs typeface="Arial" pitchFamily="34" charset="0"/>
              </a:rPr>
              <a:t>From 1 March 2012 to 30 September 2012 for the Core Route, Venue Route and A501 </a:t>
            </a:r>
          </a:p>
          <a:p>
            <a:pPr lvl="1"/>
            <a:r>
              <a:rPr lang="en-GB" sz="1200" dirty="0" smtClean="0">
                <a:latin typeface="Arial" pitchFamily="34" charset="0"/>
                <a:cs typeface="Arial" pitchFamily="34" charset="0"/>
              </a:rPr>
              <a:t>From 1 July 2012  to 9 September 2012 for the remainder.</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During Games-time, the embargo on street works will continue and there will also be additional traffic control measures in place, including :</a:t>
            </a:r>
          </a:p>
          <a:p>
            <a:pPr lvl="1"/>
            <a:r>
              <a:rPr lang="en-GB" sz="1200" dirty="0" smtClean="0">
                <a:latin typeface="Arial" pitchFamily="34" charset="0"/>
                <a:cs typeface="Arial" pitchFamily="34" charset="0"/>
              </a:rPr>
              <a:t>Restrictions on right turns, </a:t>
            </a:r>
          </a:p>
          <a:p>
            <a:pPr lvl="1"/>
            <a:r>
              <a:rPr lang="en-GB" sz="1200" dirty="0" smtClean="0">
                <a:latin typeface="Arial" pitchFamily="34" charset="0"/>
                <a:cs typeface="Arial" pitchFamily="34" charset="0"/>
              </a:rPr>
              <a:t>Restrictions on parking and use of bus lanes</a:t>
            </a:r>
          </a:p>
          <a:p>
            <a:pPr lvl="1"/>
            <a:r>
              <a:rPr lang="en-GB" sz="1200" dirty="0" smtClean="0">
                <a:latin typeface="Arial" pitchFamily="34" charset="0"/>
                <a:cs typeface="Arial" pitchFamily="34" charset="0"/>
              </a:rPr>
              <a:t>Closure of taxi ranks and waiting zones and changes to traffic light timings. </a:t>
            </a:r>
          </a:p>
          <a:p>
            <a:pPr lvl="1"/>
            <a:r>
              <a:rPr lang="en-GB" sz="1200" dirty="0" smtClean="0">
                <a:latin typeface="Arial" pitchFamily="34" charset="0"/>
                <a:cs typeface="Arial" pitchFamily="34" charset="0"/>
              </a:rPr>
              <a:t>Introduction of Games lanes in London exclusively for the use of The Olympic family.</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There will also be a </a:t>
            </a:r>
            <a:r>
              <a:rPr lang="en-GB" sz="1200" b="1" dirty="0" smtClean="0">
                <a:latin typeface="Arial" pitchFamily="34" charset="0"/>
                <a:cs typeface="Arial" pitchFamily="34" charset="0"/>
              </a:rPr>
              <a:t>no digging policy </a:t>
            </a:r>
            <a:r>
              <a:rPr lang="en-GB" sz="1200" dirty="0" smtClean="0">
                <a:latin typeface="Arial" pitchFamily="34" charset="0"/>
                <a:cs typeface="Arial" pitchFamily="34" charset="0"/>
              </a:rPr>
              <a:t>on A&amp; B roads within the A406, North Circular and A205, South Circular roads, from 1 July 2012 to 9 September 2012</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Additional restrictions from </a:t>
            </a:r>
            <a:r>
              <a:rPr lang="en-GB" sz="1200" dirty="0" err="1" smtClean="0">
                <a:latin typeface="Arial" pitchFamily="34" charset="0"/>
                <a:cs typeface="Arial" pitchFamily="34" charset="0"/>
              </a:rPr>
              <a:t>TfL</a:t>
            </a:r>
            <a:r>
              <a:rPr lang="en-GB" sz="1200" dirty="0" smtClean="0">
                <a:latin typeface="Arial" pitchFamily="34" charset="0"/>
                <a:cs typeface="Arial" pitchFamily="34" charset="0"/>
              </a:rPr>
              <a:t> include :</a:t>
            </a:r>
          </a:p>
          <a:p>
            <a:pPr lvl="1"/>
            <a:r>
              <a:rPr lang="en-GB" sz="1200" b="1" dirty="0" smtClean="0">
                <a:latin typeface="Arial" pitchFamily="34" charset="0"/>
                <a:cs typeface="Arial" pitchFamily="34" charset="0"/>
              </a:rPr>
              <a:t>Movement Management Areas: </a:t>
            </a:r>
            <a:r>
              <a:rPr lang="en-GB" sz="1200" dirty="0" smtClean="0">
                <a:latin typeface="Arial" pitchFamily="34" charset="0"/>
                <a:cs typeface="Arial" pitchFamily="34" charset="0"/>
              </a:rPr>
              <a:t> Areas that are likely to become congested with pedestrians will need to be kept clear of works and crowd barriers will be erected and some roads will be closed.</a:t>
            </a:r>
          </a:p>
          <a:p>
            <a:pPr lvl="1"/>
            <a:r>
              <a:rPr lang="en-GB" sz="1200" b="1" dirty="0" smtClean="0">
                <a:latin typeface="Arial" pitchFamily="34" charset="0"/>
                <a:cs typeface="Arial" pitchFamily="34" charset="0"/>
              </a:rPr>
              <a:t>Local Area Traffic Management &amp; Parking Plans:</a:t>
            </a:r>
            <a:r>
              <a:rPr lang="en-GB" sz="1200" dirty="0" smtClean="0">
                <a:latin typeface="Arial" pitchFamily="34" charset="0"/>
                <a:cs typeface="Arial" pitchFamily="34" charset="0"/>
              </a:rPr>
              <a:t>  Roads within the vicinity of venues will be subject to additional security as well as additional traffic management.  Further details regarding the scope of these restrictions are due from </a:t>
            </a:r>
            <a:r>
              <a:rPr lang="en-GB" sz="1200" dirty="0" err="1" smtClean="0">
                <a:latin typeface="Arial" pitchFamily="34" charset="0"/>
                <a:cs typeface="Arial" pitchFamily="34" charset="0"/>
              </a:rPr>
              <a:t>TfL</a:t>
            </a:r>
            <a:r>
              <a:rPr lang="en-GB" sz="1200" dirty="0" smtClean="0">
                <a:latin typeface="Arial" pitchFamily="34" charset="0"/>
                <a:cs typeface="Arial" pitchFamily="34" charset="0"/>
              </a:rPr>
              <a:t>.</a:t>
            </a:r>
          </a:p>
          <a:p>
            <a:pPr lvl="1"/>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We are working with </a:t>
            </a:r>
            <a:r>
              <a:rPr lang="en-GB" sz="1200" dirty="0" err="1" smtClean="0">
                <a:latin typeface="Arial" pitchFamily="34" charset="0"/>
                <a:cs typeface="Arial" pitchFamily="34" charset="0"/>
              </a:rPr>
              <a:t>TfL</a:t>
            </a:r>
            <a:r>
              <a:rPr lang="en-GB" sz="1200" dirty="0" smtClean="0">
                <a:latin typeface="Arial" pitchFamily="34" charset="0"/>
                <a:cs typeface="Arial" pitchFamily="34" charset="0"/>
              </a:rPr>
              <a:t> on access in the case of genuine emergencies</a:t>
            </a:r>
          </a:p>
          <a:p>
            <a:endParaRPr lang="en-GB" sz="1200" dirty="0">
              <a:latin typeface="Arial" pitchFamily="34" charset="0"/>
              <a:cs typeface="Arial" pitchFamily="34" charset="0"/>
            </a:endParaRPr>
          </a:p>
          <a:p>
            <a:r>
              <a:rPr lang="en-GB" sz="1200" dirty="0">
                <a:latin typeface="Arial" pitchFamily="34" charset="0"/>
                <a:cs typeface="Arial" pitchFamily="34" charset="0"/>
              </a:rPr>
              <a:t>Further information </a:t>
            </a:r>
            <a:r>
              <a:rPr lang="en-GB" sz="1200" dirty="0" smtClean="0">
                <a:latin typeface="Arial" pitchFamily="34" charset="0"/>
                <a:cs typeface="Arial" pitchFamily="34" charset="0"/>
              </a:rPr>
              <a:t>:  </a:t>
            </a:r>
            <a:r>
              <a:rPr lang="en-US" sz="1200" u="sng" dirty="0" smtClean="0">
                <a:latin typeface="Arial" pitchFamily="34" charset="0"/>
                <a:cs typeface="Arial" pitchFamily="34" charset="0"/>
                <a:hlinkClick r:id="rId2"/>
              </a:rPr>
              <a:t>http</a:t>
            </a:r>
            <a:r>
              <a:rPr lang="en-US" sz="1200" u="sng" dirty="0">
                <a:latin typeface="Arial" pitchFamily="34" charset="0"/>
                <a:cs typeface="Arial" pitchFamily="34" charset="0"/>
                <a:hlinkClick r:id="rId2"/>
              </a:rPr>
              <a:t>://www.london2012.com/get-involved/business-network/travel-advice-for-business/</a:t>
            </a:r>
            <a:endParaRPr lang="en-US" sz="1200" dirty="0">
              <a:latin typeface="Arial" pitchFamily="34" charset="0"/>
              <a:cs typeface="Arial" pitchFamily="34" charset="0"/>
            </a:endParaRPr>
          </a:p>
        </p:txBody>
      </p:sp>
    </p:spTree>
    <p:extLst>
      <p:ext uri="{BB962C8B-B14F-4D97-AF65-F5344CB8AC3E}">
        <p14:creationId xmlns:p14="http://schemas.microsoft.com/office/powerpoint/2010/main" val="2762355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000" b="1" dirty="0" smtClean="0">
                <a:latin typeface="Arial" pitchFamily="34" charset="0"/>
                <a:cs typeface="Arial" pitchFamily="34" charset="0"/>
              </a:rPr>
              <a:t>TFL’s TRAVEL HOTSPOTS</a:t>
            </a:r>
            <a:endParaRPr lang="en-US" sz="2000" b="1" dirty="0">
              <a:latin typeface="Arial" pitchFamily="34" charset="0"/>
              <a:cs typeface="Arial" pitchFamily="34" charset="0"/>
            </a:endParaRPr>
          </a:p>
        </p:txBody>
      </p:sp>
      <p:sp>
        <p:nvSpPr>
          <p:cNvPr id="3" name="Content Placeholder 2"/>
          <p:cNvSpPr>
            <a:spLocks noGrp="1"/>
          </p:cNvSpPr>
          <p:nvPr>
            <p:ph idx="1"/>
          </p:nvPr>
        </p:nvSpPr>
        <p:spPr>
          <a:xfrm>
            <a:off x="124691" y="1041400"/>
            <a:ext cx="8894618" cy="5499100"/>
          </a:xfrm>
        </p:spPr>
        <p:txBody>
          <a:bodyPr>
            <a:noAutofit/>
          </a:bodyPr>
          <a:lstStyle/>
          <a:p>
            <a:endParaRPr lang="en-GB" sz="1200" dirty="0">
              <a:latin typeface="Arial" pitchFamily="34" charset="0"/>
              <a:cs typeface="Arial" pitchFamily="34" charset="0"/>
            </a:endParaRPr>
          </a:p>
          <a:p>
            <a:endParaRPr lang="en-GB" sz="1200" dirty="0">
              <a:latin typeface="Arial" pitchFamily="34" charset="0"/>
              <a:cs typeface="Arial" pitchFamily="34" charset="0"/>
            </a:endParaRPr>
          </a:p>
        </p:txBody>
      </p:sp>
      <p:sp>
        <p:nvSpPr>
          <p:cNvPr id="4" name="Content Placeholder 2"/>
          <p:cNvSpPr txBox="1">
            <a:spLocks/>
          </p:cNvSpPr>
          <p:nvPr/>
        </p:nvSpPr>
        <p:spPr>
          <a:xfrm>
            <a:off x="249382" y="1130300"/>
            <a:ext cx="8894618" cy="552450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200" dirty="0">
                <a:latin typeface="Arial" pitchFamily="34" charset="0"/>
                <a:cs typeface="Arial" pitchFamily="34" charset="0"/>
              </a:rPr>
              <a:t>Transport for London (</a:t>
            </a:r>
            <a:r>
              <a:rPr lang="en-GB" sz="1200" dirty="0" err="1">
                <a:latin typeface="Arial" pitchFamily="34" charset="0"/>
                <a:cs typeface="Arial" pitchFamily="34" charset="0"/>
              </a:rPr>
              <a:t>TfL</a:t>
            </a:r>
            <a:r>
              <a:rPr lang="en-GB" sz="1200" dirty="0">
                <a:latin typeface="Arial" pitchFamily="34" charset="0"/>
                <a:cs typeface="Arial" pitchFamily="34" charset="0"/>
              </a:rPr>
              <a:t>) have recently published details of the main travel hotspots expected over the course of the </a:t>
            </a:r>
            <a:r>
              <a:rPr lang="en-GB" sz="1200" dirty="0" smtClean="0">
                <a:latin typeface="Arial" pitchFamily="34" charset="0"/>
                <a:cs typeface="Arial" pitchFamily="34" charset="0"/>
              </a:rPr>
              <a:t>Games</a:t>
            </a:r>
          </a:p>
          <a:p>
            <a:endParaRPr lang="en-GB" sz="1200" dirty="0">
              <a:latin typeface="Arial" pitchFamily="34" charset="0"/>
              <a:cs typeface="Arial" pitchFamily="34" charset="0"/>
            </a:endParaRPr>
          </a:p>
          <a:p>
            <a:r>
              <a:rPr lang="en-GB" sz="1200" dirty="0">
                <a:latin typeface="Arial" pitchFamily="34" charset="0"/>
                <a:cs typeface="Arial" pitchFamily="34" charset="0"/>
              </a:rPr>
              <a:t>The information can be found on the following site: </a:t>
            </a:r>
            <a:r>
              <a:rPr lang="en-GB" sz="1200" u="sng" dirty="0">
                <a:latin typeface="Arial" pitchFamily="34" charset="0"/>
                <a:cs typeface="Arial" pitchFamily="34" charset="0"/>
                <a:hlinkClick r:id="rId2"/>
              </a:rPr>
              <a:t>http://</a:t>
            </a:r>
            <a:r>
              <a:rPr lang="en-GB" sz="1200" u="sng" dirty="0" smtClean="0">
                <a:latin typeface="Arial" pitchFamily="34" charset="0"/>
                <a:cs typeface="Arial" pitchFamily="34" charset="0"/>
                <a:hlinkClick r:id="rId2"/>
              </a:rPr>
              <a:t>www.tfl.gov.uk/gettingaround/london2012/21806.aspx#1</a:t>
            </a:r>
            <a:endParaRPr lang="en-GB" sz="1200" u="sng" dirty="0" smtClean="0">
              <a:latin typeface="Arial" pitchFamily="34" charset="0"/>
              <a:cs typeface="Arial" pitchFamily="34" charset="0"/>
            </a:endParaRPr>
          </a:p>
          <a:p>
            <a:endParaRPr lang="en-GB" sz="1200" dirty="0">
              <a:latin typeface="Arial" pitchFamily="34" charset="0"/>
              <a:cs typeface="Arial" pitchFamily="34" charset="0"/>
            </a:endParaRPr>
          </a:p>
          <a:p>
            <a:r>
              <a:rPr lang="en-GB" sz="1200" dirty="0">
                <a:latin typeface="Arial" pitchFamily="34" charset="0"/>
                <a:cs typeface="Arial" pitchFamily="34" charset="0"/>
              </a:rPr>
              <a:t>While many parts of London will be busy during Games-time, the impact on roads in the capital will vary depending on the day, time and location. Some events and Olympic activity will cause some roads to operate differently either throughout, or at different times during the </a:t>
            </a:r>
            <a:r>
              <a:rPr lang="en-GB" sz="1200" dirty="0" smtClean="0">
                <a:latin typeface="Arial" pitchFamily="34" charset="0"/>
                <a:cs typeface="Arial" pitchFamily="34" charset="0"/>
              </a:rPr>
              <a:t>Games</a:t>
            </a:r>
          </a:p>
          <a:p>
            <a:endParaRPr lang="en-GB" sz="1200" dirty="0">
              <a:latin typeface="Arial" pitchFamily="34" charset="0"/>
              <a:cs typeface="Arial" pitchFamily="34" charset="0"/>
            </a:endParaRPr>
          </a:p>
          <a:p>
            <a:r>
              <a:rPr lang="en-GB" sz="1200" dirty="0">
                <a:latin typeface="Arial" pitchFamily="34" charset="0"/>
                <a:cs typeface="Arial" pitchFamily="34" charset="0"/>
              </a:rPr>
              <a:t>Find out more about the Olympic Route Network and Central London </a:t>
            </a:r>
            <a:r>
              <a:rPr lang="en-GB" sz="1200" dirty="0" smtClean="0">
                <a:latin typeface="Arial" pitchFamily="34" charset="0"/>
                <a:cs typeface="Arial" pitchFamily="34" charset="0"/>
              </a:rPr>
              <a:t>Zone </a:t>
            </a:r>
            <a:r>
              <a:rPr lang="en-GB" sz="1200" dirty="0" smtClean="0">
                <a:latin typeface="Arial" pitchFamily="34" charset="0"/>
                <a:cs typeface="Arial" pitchFamily="34" charset="0"/>
                <a:hlinkClick r:id="rId3"/>
              </a:rPr>
              <a:t>http</a:t>
            </a:r>
            <a:r>
              <a:rPr lang="en-GB" sz="1200" dirty="0">
                <a:latin typeface="Arial" pitchFamily="34" charset="0"/>
                <a:cs typeface="Arial" pitchFamily="34" charset="0"/>
                <a:hlinkClick r:id="rId3"/>
              </a:rPr>
              <a:t>://</a:t>
            </a:r>
            <a:r>
              <a:rPr lang="en-GB" sz="1200" dirty="0" smtClean="0">
                <a:latin typeface="Arial" pitchFamily="34" charset="0"/>
                <a:cs typeface="Arial" pitchFamily="34" charset="0"/>
                <a:hlinkClick r:id="rId3"/>
              </a:rPr>
              <a:t>www.tfl.gov.uk/corporate/projectsandschemes/20561.aspx</a:t>
            </a:r>
            <a:endParaRPr lang="en-GB" sz="1200" dirty="0" smtClean="0">
              <a:latin typeface="Arial" pitchFamily="34" charset="0"/>
              <a:cs typeface="Arial" pitchFamily="34" charset="0"/>
            </a:endParaRP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70</a:t>
            </a:r>
            <a:r>
              <a:rPr lang="en-GB" sz="1200" dirty="0">
                <a:latin typeface="Arial" pitchFamily="34" charset="0"/>
                <a:cs typeface="Arial" pitchFamily="34" charset="0"/>
              </a:rPr>
              <a:t>% of London’s traffic will be unaffected by the </a:t>
            </a:r>
            <a:r>
              <a:rPr lang="en-GB" sz="1200" dirty="0" smtClean="0">
                <a:latin typeface="Arial" pitchFamily="34" charset="0"/>
                <a:cs typeface="Arial" pitchFamily="34" charset="0"/>
              </a:rPr>
              <a:t>Games but those </a:t>
            </a:r>
            <a:r>
              <a:rPr lang="en-GB" sz="1200" dirty="0">
                <a:latin typeface="Arial" pitchFamily="34" charset="0"/>
                <a:cs typeface="Arial" pitchFamily="34" charset="0"/>
              </a:rPr>
              <a:t>journeys into or across areas directly impacted by the Games, such as those near venues, the </a:t>
            </a:r>
            <a:r>
              <a:rPr lang="en-GB" sz="1200" dirty="0" smtClean="0">
                <a:latin typeface="Arial" pitchFamily="34" charset="0"/>
                <a:cs typeface="Arial" pitchFamily="34" charset="0"/>
              </a:rPr>
              <a:t>Olympic Route Network </a:t>
            </a:r>
            <a:r>
              <a:rPr lang="en-GB" sz="1200" dirty="0">
                <a:latin typeface="Arial" pitchFamily="34" charset="0"/>
                <a:cs typeface="Arial" pitchFamily="34" charset="0"/>
              </a:rPr>
              <a:t>or road event routes, will be </a:t>
            </a:r>
            <a:r>
              <a:rPr lang="en-GB" sz="1200" dirty="0" smtClean="0">
                <a:latin typeface="Arial" pitchFamily="34" charset="0"/>
                <a:cs typeface="Arial" pitchFamily="34" charset="0"/>
              </a:rPr>
              <a:t>impacted</a:t>
            </a:r>
          </a:p>
          <a:p>
            <a:endParaRPr lang="en-GB" sz="1200" dirty="0">
              <a:latin typeface="Arial" pitchFamily="34" charset="0"/>
              <a:cs typeface="Arial" pitchFamily="34" charset="0"/>
            </a:endParaRPr>
          </a:p>
          <a:p>
            <a:r>
              <a:rPr lang="en-GB" sz="1200" dirty="0">
                <a:latin typeface="Arial" pitchFamily="34" charset="0"/>
                <a:cs typeface="Arial" pitchFamily="34" charset="0"/>
              </a:rPr>
              <a:t>To help with journey planning for businesses, </a:t>
            </a:r>
            <a:r>
              <a:rPr lang="en-GB" sz="1200" dirty="0" err="1">
                <a:latin typeface="Arial" pitchFamily="34" charset="0"/>
                <a:cs typeface="Arial" pitchFamily="34" charset="0"/>
              </a:rPr>
              <a:t>TfL’s</a:t>
            </a:r>
            <a:r>
              <a:rPr lang="en-GB" sz="1200" dirty="0">
                <a:latin typeface="Arial" pitchFamily="34" charset="0"/>
                <a:cs typeface="Arial" pitchFamily="34" charset="0"/>
              </a:rPr>
              <a:t> site has a range of interactive maps that show what impacts are expected by day, time and </a:t>
            </a:r>
            <a:r>
              <a:rPr lang="en-GB" sz="1200" dirty="0" smtClean="0">
                <a:latin typeface="Arial" pitchFamily="34" charset="0"/>
                <a:cs typeface="Arial" pitchFamily="34" charset="0"/>
              </a:rPr>
              <a:t>location</a:t>
            </a:r>
          </a:p>
          <a:p>
            <a:endParaRPr lang="en-GB" sz="1200" dirty="0">
              <a:latin typeface="Arial" pitchFamily="34" charset="0"/>
              <a:cs typeface="Arial" pitchFamily="34" charset="0"/>
            </a:endParaRPr>
          </a:p>
          <a:p>
            <a:r>
              <a:rPr lang="en-GB" sz="1200" dirty="0">
                <a:latin typeface="Arial" pitchFamily="34" charset="0"/>
                <a:cs typeface="Arial" pitchFamily="34" charset="0"/>
              </a:rPr>
              <a:t>Businesses can use </a:t>
            </a:r>
            <a:r>
              <a:rPr lang="en-GB" sz="1200" dirty="0" err="1" smtClean="0">
                <a:latin typeface="Arial" pitchFamily="34" charset="0"/>
                <a:cs typeface="Arial" pitchFamily="34" charset="0"/>
              </a:rPr>
              <a:t>TfL’s</a:t>
            </a:r>
            <a:r>
              <a:rPr lang="en-GB" sz="1200" dirty="0" smtClean="0">
                <a:latin typeface="Arial" pitchFamily="34" charset="0"/>
                <a:cs typeface="Arial" pitchFamily="34" charset="0"/>
              </a:rPr>
              <a:t> </a:t>
            </a:r>
            <a:r>
              <a:rPr lang="en-GB" sz="1200" dirty="0">
                <a:latin typeface="Arial" pitchFamily="34" charset="0"/>
                <a:cs typeface="Arial" pitchFamily="34" charset="0"/>
              </a:rPr>
              <a:t>planning tool to see how their journeys might be affected and to assess their travel </a:t>
            </a:r>
            <a:r>
              <a:rPr lang="en-GB" sz="1200" dirty="0" smtClean="0">
                <a:latin typeface="Arial" pitchFamily="34" charset="0"/>
                <a:cs typeface="Arial" pitchFamily="34" charset="0"/>
              </a:rPr>
              <a:t>options</a:t>
            </a:r>
          </a:p>
          <a:p>
            <a:endParaRPr lang="en-GB" sz="1200" dirty="0">
              <a:latin typeface="Arial" pitchFamily="34" charset="0"/>
              <a:cs typeface="Arial" pitchFamily="34" charset="0"/>
            </a:endParaRPr>
          </a:p>
          <a:p>
            <a:r>
              <a:rPr lang="en-GB" sz="1200" dirty="0">
                <a:latin typeface="Arial" pitchFamily="34" charset="0"/>
                <a:cs typeface="Arial" pitchFamily="34" charset="0"/>
              </a:rPr>
              <a:t>There are </a:t>
            </a:r>
            <a:r>
              <a:rPr lang="en-GB" sz="1200" dirty="0" smtClean="0">
                <a:latin typeface="Arial" pitchFamily="34" charset="0"/>
                <a:cs typeface="Arial" pitchFamily="34" charset="0"/>
              </a:rPr>
              <a:t>also a </a:t>
            </a:r>
            <a:r>
              <a:rPr lang="en-GB" sz="1200" dirty="0">
                <a:latin typeface="Arial" pitchFamily="34" charset="0"/>
                <a:cs typeface="Arial" pitchFamily="34" charset="0"/>
              </a:rPr>
              <a:t>series of downloadable, high resolution PDFs available detailing the expected road impacts during the Olympic Games and Paralympic </a:t>
            </a:r>
            <a:r>
              <a:rPr lang="en-GB" sz="1200" dirty="0" smtClean="0">
                <a:latin typeface="Arial" pitchFamily="34" charset="0"/>
                <a:cs typeface="Arial" pitchFamily="34" charset="0"/>
              </a:rPr>
              <a:t>Games</a:t>
            </a:r>
            <a:endParaRPr lang="en-GB" sz="1200" dirty="0">
              <a:latin typeface="Arial" pitchFamily="34" charset="0"/>
              <a:cs typeface="Arial" pitchFamily="34" charset="0"/>
            </a:endParaRPr>
          </a:p>
        </p:txBody>
      </p:sp>
    </p:spTree>
    <p:extLst>
      <p:ext uri="{BB962C8B-B14F-4D97-AF65-F5344CB8AC3E}">
        <p14:creationId xmlns:p14="http://schemas.microsoft.com/office/powerpoint/2010/main" val="936269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b="1" dirty="0" smtClean="0">
                <a:latin typeface="Arial"/>
                <a:cs typeface="Arial"/>
              </a:rPr>
              <a:t>EXCHANGE ACCESS</a:t>
            </a:r>
            <a:endParaRPr lang="en-US" sz="2000" b="1" dirty="0">
              <a:latin typeface="Arial"/>
              <a:cs typeface="Arial"/>
            </a:endParaRPr>
          </a:p>
        </p:txBody>
      </p:sp>
      <p:sp>
        <p:nvSpPr>
          <p:cNvPr id="3" name="Content Placeholder 2"/>
          <p:cNvSpPr>
            <a:spLocks noGrp="1"/>
          </p:cNvSpPr>
          <p:nvPr>
            <p:ph idx="1"/>
          </p:nvPr>
        </p:nvSpPr>
        <p:spPr>
          <a:xfrm>
            <a:off x="457200" y="1166018"/>
            <a:ext cx="8229600" cy="4525963"/>
          </a:xfrm>
        </p:spPr>
        <p:txBody>
          <a:bodyPr>
            <a:normAutofit/>
          </a:bodyPr>
          <a:lstStyle/>
          <a:p>
            <a:pPr>
              <a:buNone/>
            </a:pPr>
            <a:endParaRPr lang="en-GB" sz="1200" dirty="0" smtClean="0">
              <a:effectLst/>
              <a:latin typeface="Arial" pitchFamily="34" charset="0"/>
              <a:cs typeface="Arial" pitchFamily="34" charset="0"/>
            </a:endParaRPr>
          </a:p>
          <a:p>
            <a:pPr>
              <a:buNone/>
            </a:pPr>
            <a:endParaRPr lang="en-GB" sz="1200" dirty="0" smtClean="0">
              <a:effectLst/>
              <a:latin typeface="Arial" pitchFamily="34" charset="0"/>
              <a:cs typeface="Arial" pitchFamily="34" charset="0"/>
            </a:endParaRPr>
          </a:p>
          <a:p>
            <a:r>
              <a:rPr lang="en-GB" sz="1200" dirty="0" smtClean="0">
                <a:latin typeface="Arial" pitchFamily="34" charset="0"/>
                <a:cs typeface="Arial" pitchFamily="34" charset="0"/>
              </a:rPr>
              <a:t>We have no plans to close any  BT buildings in London over the Games period</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Security in and around all </a:t>
            </a:r>
            <a:r>
              <a:rPr lang="en-GB" sz="1200" dirty="0">
                <a:latin typeface="Arial" pitchFamily="34" charset="0"/>
                <a:cs typeface="Arial" pitchFamily="34" charset="0"/>
              </a:rPr>
              <a:t>BT buildings </a:t>
            </a:r>
            <a:r>
              <a:rPr lang="en-GB" sz="1200" dirty="0" smtClean="0">
                <a:latin typeface="Arial" pitchFamily="34" charset="0"/>
                <a:cs typeface="Arial" pitchFamily="34" charset="0"/>
              </a:rPr>
              <a:t>including exchanges is something we take very seriously </a:t>
            </a:r>
            <a:endParaRPr lang="en-GB" sz="1200" dirty="0" smtClean="0">
              <a:effectLst/>
              <a:latin typeface="Arial" pitchFamily="34" charset="0"/>
              <a:cs typeface="Arial" pitchFamily="34" charset="0"/>
            </a:endParaRPr>
          </a:p>
          <a:p>
            <a:endParaRPr lang="en-GB" sz="1200" dirty="0" smtClean="0">
              <a:effectLst/>
              <a:latin typeface="Arial" pitchFamily="34" charset="0"/>
              <a:cs typeface="Arial" pitchFamily="34" charset="0"/>
            </a:endParaRPr>
          </a:p>
          <a:p>
            <a:r>
              <a:rPr lang="en-GB" sz="1200" dirty="0" smtClean="0">
                <a:latin typeface="Arial" pitchFamily="34" charset="0"/>
                <a:cs typeface="Arial" pitchFamily="34" charset="0"/>
              </a:rPr>
              <a:t>It is important that our own teams and those of our customers and their agents continue to have access to carry out provision and repair activities in a safe and secure manner at all times</a:t>
            </a:r>
          </a:p>
          <a:p>
            <a:endParaRPr lang="en-GB" sz="1200" dirty="0" smtClean="0">
              <a:latin typeface="Arial" pitchFamily="34" charset="0"/>
              <a:cs typeface="Arial" pitchFamily="34" charset="0"/>
            </a:endParaRPr>
          </a:p>
          <a:p>
            <a:pPr>
              <a:spcAft>
                <a:spcPts val="600"/>
              </a:spcAft>
            </a:pPr>
            <a:r>
              <a:rPr lang="en-GB" sz="1200" dirty="0" smtClean="0">
                <a:latin typeface="Arial" pitchFamily="34" charset="0"/>
                <a:cs typeface="Arial" pitchFamily="34" charset="0"/>
              </a:rPr>
              <a:t>We have developed an Exchange Access Policy to ensure appropriate access is provided to all who need it </a:t>
            </a:r>
          </a:p>
          <a:p>
            <a:pPr>
              <a:spcAft>
                <a:spcPts val="600"/>
              </a:spcAft>
            </a:pPr>
            <a:r>
              <a:rPr lang="en-GB" sz="1200" dirty="0" smtClean="0">
                <a:latin typeface="Arial" pitchFamily="34" charset="0"/>
                <a:cs typeface="Arial" pitchFamily="34" charset="0"/>
              </a:rPr>
              <a:t>We have completed trials on an internal basis and these have been successful</a:t>
            </a:r>
          </a:p>
          <a:p>
            <a:pPr>
              <a:spcAft>
                <a:spcPts val="600"/>
              </a:spcAft>
            </a:pPr>
            <a:r>
              <a:rPr lang="en-GB" sz="1200" dirty="0" smtClean="0">
                <a:latin typeface="Arial" pitchFamily="34" charset="0"/>
                <a:cs typeface="Arial" pitchFamily="34" charset="0"/>
              </a:rPr>
              <a:t>We have begun engaging on a trial basis with customers that currently have access to specific exchanges in the London area </a:t>
            </a:r>
          </a:p>
          <a:p>
            <a:pPr>
              <a:spcAft>
                <a:spcPts val="600"/>
              </a:spcAft>
            </a:pPr>
            <a:r>
              <a:rPr lang="en-GB" sz="1200" dirty="0" smtClean="0">
                <a:latin typeface="Arial" pitchFamily="34" charset="0"/>
                <a:cs typeface="Arial" pitchFamily="34" charset="0"/>
              </a:rPr>
              <a:t>We will continue to engage with all stakeholders over the coming weeks to make sure that we maintain appropriate levels of security while ensuring that our customers and their agents can carry on with required activities</a:t>
            </a:r>
          </a:p>
          <a:p>
            <a:endParaRPr lang="en-GB" sz="1200" dirty="0" smtClean="0">
              <a:effectLst/>
              <a:latin typeface="Arial" pitchFamily="34" charset="0"/>
              <a:cs typeface="Arial" pitchFamily="34" charset="0"/>
            </a:endParaRPr>
          </a:p>
          <a:p>
            <a:endParaRPr lang="en-GB" sz="1200" dirty="0">
              <a:latin typeface="Arial" pitchFamily="34" charset="0"/>
              <a:cs typeface="Arial" pitchFamily="34" charset="0"/>
            </a:endParaRPr>
          </a:p>
          <a:p>
            <a:endParaRPr lang="en-GB" sz="1200" dirty="0">
              <a:latin typeface="Arial" pitchFamily="34" charset="0"/>
              <a:cs typeface="Arial" pitchFamily="34" charset="0"/>
            </a:endParaRPr>
          </a:p>
          <a:p>
            <a:endParaRPr lang="en-US" sz="1200" dirty="0">
              <a:latin typeface="Arial" pitchFamily="34" charset="0"/>
              <a:cs typeface="Arial" pitchFamily="34" charset="0"/>
            </a:endParaRPr>
          </a:p>
        </p:txBody>
      </p:sp>
    </p:spTree>
    <p:extLst>
      <p:ext uri="{BB962C8B-B14F-4D97-AF65-F5344CB8AC3E}">
        <p14:creationId xmlns:p14="http://schemas.microsoft.com/office/powerpoint/2010/main" val="3851741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b="1" dirty="0" smtClean="0">
                <a:latin typeface="Arial"/>
                <a:cs typeface="Arial"/>
              </a:rPr>
              <a:t>EXCHANGES AND THE OLYMPIC ROUTE NETWORK</a:t>
            </a:r>
            <a:endParaRPr lang="en-US" sz="2000" b="1" dirty="0">
              <a:latin typeface="Arial"/>
              <a:cs typeface="Arial"/>
            </a:endParaRPr>
          </a:p>
        </p:txBody>
      </p:sp>
      <p:sp>
        <p:nvSpPr>
          <p:cNvPr id="3" name="Content Placeholder 2"/>
          <p:cNvSpPr>
            <a:spLocks noGrp="1"/>
          </p:cNvSpPr>
          <p:nvPr>
            <p:ph idx="1"/>
          </p:nvPr>
        </p:nvSpPr>
        <p:spPr>
          <a:xfrm>
            <a:off x="457200" y="1166018"/>
            <a:ext cx="8229600" cy="4525963"/>
          </a:xfrm>
        </p:spPr>
        <p:txBody>
          <a:bodyPr>
            <a:normAutofit/>
          </a:bodyPr>
          <a:lstStyle/>
          <a:p>
            <a:pPr>
              <a:buNone/>
            </a:pPr>
            <a:endParaRPr lang="en-GB" sz="1200" dirty="0" smtClean="0">
              <a:effectLst/>
              <a:latin typeface="Arial" pitchFamily="34" charset="0"/>
              <a:cs typeface="Arial" pitchFamily="34" charset="0"/>
            </a:endParaRPr>
          </a:p>
          <a:p>
            <a:endParaRPr lang="en-GB" sz="1200" dirty="0">
              <a:latin typeface="Arial" pitchFamily="34" charset="0"/>
              <a:cs typeface="Arial" pitchFamily="34" charset="0"/>
            </a:endParaRPr>
          </a:p>
          <a:p>
            <a:r>
              <a:rPr lang="en-GB" sz="1200" dirty="0" smtClean="0">
                <a:latin typeface="Arial" pitchFamily="34" charset="0"/>
                <a:cs typeface="Arial" pitchFamily="34" charset="0"/>
              </a:rPr>
              <a:t>Many of our exchanges </a:t>
            </a:r>
            <a:r>
              <a:rPr lang="en-GB" sz="1200" dirty="0">
                <a:latin typeface="Arial" pitchFamily="34" charset="0"/>
                <a:cs typeface="Arial" pitchFamily="34" charset="0"/>
              </a:rPr>
              <a:t>in the London area </a:t>
            </a:r>
            <a:r>
              <a:rPr lang="en-GB" sz="1200" dirty="0" smtClean="0">
                <a:latin typeface="Arial" pitchFamily="34" charset="0"/>
                <a:cs typeface="Arial" pitchFamily="34" charset="0"/>
              </a:rPr>
              <a:t>are </a:t>
            </a:r>
            <a:r>
              <a:rPr lang="en-GB" sz="1200" dirty="0">
                <a:latin typeface="Arial" pitchFamily="34" charset="0"/>
                <a:cs typeface="Arial" pitchFamily="34" charset="0"/>
              </a:rPr>
              <a:t>on or near to the Olympic and Paralympic Route </a:t>
            </a:r>
            <a:r>
              <a:rPr lang="en-GB" sz="1200" dirty="0" smtClean="0">
                <a:latin typeface="Arial" pitchFamily="34" charset="0"/>
                <a:cs typeface="Arial" pitchFamily="34" charset="0"/>
              </a:rPr>
              <a:t>Network</a:t>
            </a:r>
          </a:p>
          <a:p>
            <a:endParaRPr lang="en-GB" sz="1200" dirty="0">
              <a:latin typeface="Arial" pitchFamily="34" charset="0"/>
              <a:cs typeface="Arial" pitchFamily="34" charset="0"/>
            </a:endParaRPr>
          </a:p>
          <a:p>
            <a:r>
              <a:rPr lang="en-GB" sz="1200" dirty="0">
                <a:latin typeface="Arial" pitchFamily="34" charset="0"/>
                <a:cs typeface="Arial" pitchFamily="34" charset="0"/>
              </a:rPr>
              <a:t>We are </a:t>
            </a:r>
            <a:r>
              <a:rPr lang="en-GB" sz="1200" dirty="0" smtClean="0">
                <a:latin typeface="Arial" pitchFamily="34" charset="0"/>
                <a:cs typeface="Arial" pitchFamily="34" charset="0"/>
              </a:rPr>
              <a:t>introducing </a:t>
            </a:r>
            <a:r>
              <a:rPr lang="en-GB" sz="1200" dirty="0">
                <a:latin typeface="Arial" pitchFamily="34" charset="0"/>
                <a:cs typeface="Arial" pitchFamily="34" charset="0"/>
              </a:rPr>
              <a:t>a special service to those customers that have points of presence in exchanges that are either on or near to the Olympic and Paralympic Route </a:t>
            </a:r>
            <a:r>
              <a:rPr lang="en-GB" sz="1200" dirty="0" smtClean="0">
                <a:latin typeface="Arial" pitchFamily="34" charset="0"/>
                <a:cs typeface="Arial" pitchFamily="34" charset="0"/>
              </a:rPr>
              <a:t>Network</a:t>
            </a:r>
          </a:p>
          <a:p>
            <a:endParaRPr lang="en-GB" sz="1200" dirty="0">
              <a:latin typeface="Arial" pitchFamily="34" charset="0"/>
              <a:cs typeface="Arial" pitchFamily="34" charset="0"/>
            </a:endParaRPr>
          </a:p>
          <a:p>
            <a:r>
              <a:rPr lang="en-GB" sz="1200" dirty="0">
                <a:latin typeface="Arial" pitchFamily="34" charset="0"/>
                <a:cs typeface="Arial" pitchFamily="34" charset="0"/>
              </a:rPr>
              <a:t>Customers impacted by this will be contacted by your account teams in order to share with you, on a one to one basis, details of the affected exchanges, the services that you currently have in each exchange and the times when these exchanges are likely to face the greatest impacts over the period of the </a:t>
            </a:r>
            <a:r>
              <a:rPr lang="en-GB" sz="1200" dirty="0" smtClean="0">
                <a:latin typeface="Arial" pitchFamily="34" charset="0"/>
                <a:cs typeface="Arial" pitchFamily="34" charset="0"/>
              </a:rPr>
              <a:t>Games</a:t>
            </a:r>
          </a:p>
          <a:p>
            <a:endParaRPr lang="en-GB" sz="1200" dirty="0">
              <a:latin typeface="Arial" pitchFamily="34" charset="0"/>
              <a:cs typeface="Arial" pitchFamily="34" charset="0"/>
            </a:endParaRPr>
          </a:p>
          <a:p>
            <a:r>
              <a:rPr lang="en-GB" sz="1200" dirty="0">
                <a:latin typeface="Arial" pitchFamily="34" charset="0"/>
                <a:cs typeface="Arial" pitchFamily="34" charset="0"/>
              </a:rPr>
              <a:t>For customers that do not have points of presence in any of the affected exchanges, your account teams will be pleased to share with you details of where these are located and the main times when they are likely to face the greatest impacts</a:t>
            </a:r>
            <a:r>
              <a:rPr lang="en-GB" sz="1200" dirty="0" smtClean="0">
                <a:latin typeface="Arial" pitchFamily="34" charset="0"/>
                <a:cs typeface="Arial" pitchFamily="34" charset="0"/>
              </a:rPr>
              <a:t>.</a:t>
            </a:r>
          </a:p>
          <a:p>
            <a:endParaRPr lang="en-GB" sz="1200" dirty="0">
              <a:latin typeface="Arial" pitchFamily="34" charset="0"/>
              <a:cs typeface="Arial" pitchFamily="34" charset="0"/>
            </a:endParaRPr>
          </a:p>
          <a:p>
            <a:r>
              <a:rPr lang="en-GB" sz="1200" dirty="0">
                <a:latin typeface="Arial" pitchFamily="34" charset="0"/>
                <a:cs typeface="Arial" pitchFamily="34" charset="0"/>
              </a:rPr>
              <a:t>For further information please contact your account </a:t>
            </a:r>
            <a:r>
              <a:rPr lang="en-GB" sz="1200" dirty="0" smtClean="0">
                <a:latin typeface="Arial" pitchFamily="34" charset="0"/>
                <a:cs typeface="Arial" pitchFamily="34" charset="0"/>
              </a:rPr>
              <a:t>teams</a:t>
            </a:r>
            <a:endParaRPr lang="en-GB" sz="1200" dirty="0">
              <a:latin typeface="Arial" pitchFamily="34" charset="0"/>
              <a:cs typeface="Arial" pitchFamily="34" charset="0"/>
            </a:endParaRPr>
          </a:p>
          <a:p>
            <a:endParaRPr lang="en-US" sz="1200" dirty="0">
              <a:latin typeface="Arial" pitchFamily="34" charset="0"/>
              <a:cs typeface="Arial" pitchFamily="34" charset="0"/>
            </a:endParaRPr>
          </a:p>
        </p:txBody>
      </p:sp>
    </p:spTree>
    <p:extLst>
      <p:ext uri="{BB962C8B-B14F-4D97-AF65-F5344CB8AC3E}">
        <p14:creationId xmlns:p14="http://schemas.microsoft.com/office/powerpoint/2010/main" val="69584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b="1" dirty="0" smtClean="0">
                <a:latin typeface="Arial"/>
                <a:cs typeface="Arial"/>
              </a:rPr>
              <a:t>SECURITY</a:t>
            </a:r>
            <a:endParaRPr lang="en-US" sz="2000" b="1" dirty="0">
              <a:latin typeface="Arial"/>
              <a:cs typeface="Arial"/>
            </a:endParaRPr>
          </a:p>
        </p:txBody>
      </p:sp>
      <p:sp>
        <p:nvSpPr>
          <p:cNvPr id="3" name="Content Placeholder 2"/>
          <p:cNvSpPr>
            <a:spLocks noGrp="1"/>
          </p:cNvSpPr>
          <p:nvPr>
            <p:ph idx="1"/>
          </p:nvPr>
        </p:nvSpPr>
        <p:spPr>
          <a:xfrm>
            <a:off x="355600" y="1216818"/>
            <a:ext cx="8686800" cy="5691982"/>
          </a:xfrm>
        </p:spPr>
        <p:txBody>
          <a:bodyPr>
            <a:noAutofit/>
          </a:bodyPr>
          <a:lstStyle/>
          <a:p>
            <a:r>
              <a:rPr lang="en-GB" sz="1200" dirty="0" smtClean="0">
                <a:latin typeface="Arial" pitchFamily="34" charset="0"/>
                <a:cs typeface="Arial" pitchFamily="34" charset="0"/>
              </a:rPr>
              <a:t>We have been actively reviewing the physical and logical security needs for our buildings, networks and systems </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We currently deploy ‘Defence in Depth’ security protections for all our customers with a multi-layered approach for cyber, physical and human security controls</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Physical </a:t>
            </a:r>
            <a:r>
              <a:rPr lang="en-GB" sz="1200" dirty="0">
                <a:latin typeface="Arial" pitchFamily="34" charset="0"/>
                <a:cs typeface="Arial" pitchFamily="34" charset="0"/>
              </a:rPr>
              <a:t>security will be enhanced across the city in the run up to and during the Olympic and Paralympic </a:t>
            </a:r>
            <a:r>
              <a:rPr lang="en-GB" sz="1200" dirty="0" smtClean="0">
                <a:latin typeface="Arial" pitchFamily="34" charset="0"/>
                <a:cs typeface="Arial" pitchFamily="34" charset="0"/>
              </a:rPr>
              <a:t>Games</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We have completed a full security audit of our key buildings across London and the UK. As well as uplifting physical and manned security, we are tightening access controls to a number of specific buildings in the run up to the Games</a:t>
            </a:r>
          </a:p>
          <a:p>
            <a:pPr>
              <a:buNone/>
            </a:pPr>
            <a:endParaRPr lang="en-GB" sz="1200" dirty="0" smtClean="0">
              <a:effectLst/>
              <a:latin typeface="Arial" pitchFamily="34" charset="0"/>
              <a:cs typeface="Arial" pitchFamily="34" charset="0"/>
            </a:endParaRPr>
          </a:p>
          <a:p>
            <a:r>
              <a:rPr lang="en-GB" sz="1200" dirty="0" smtClean="0">
                <a:latin typeface="Arial" pitchFamily="34" charset="0"/>
                <a:cs typeface="Arial" pitchFamily="34" charset="0"/>
              </a:rPr>
              <a:t>BT forms part of the Olympic Intelligence Centre which is co-ordinating the activities of all agencies to ensure all necessary counter-measures are deployed to protect critical national infrastructure and in turn all our customers’ interests</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We are working with the Police on the ‘search and seal’ policy for manholes and street cabinets around the venues and on the Olympic Route Network in the run up to the Games</a:t>
            </a:r>
          </a:p>
          <a:p>
            <a:pPr>
              <a:buNone/>
            </a:pPr>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BT’s strategy is to have specialist, dedicated and mobile response teams on call 24x7</a:t>
            </a:r>
          </a:p>
          <a:p>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If any units need to be deployed in London during the Games, BT will have additional teams on call should unforeseen events take place elsewhere</a:t>
            </a:r>
          </a:p>
          <a:p>
            <a:endParaRPr lang="en-GB" sz="1200" dirty="0" smtClean="0">
              <a:latin typeface="Arial" pitchFamily="34" charset="0"/>
              <a:cs typeface="Arial" pitchFamily="34" charset="0"/>
            </a:endParaRPr>
          </a:p>
          <a:p>
            <a:endParaRPr lang="en-GB" sz="1200" dirty="0" smtClean="0">
              <a:latin typeface="Arial" pitchFamily="34" charset="0"/>
              <a:cs typeface="Arial" pitchFamily="34" charset="0"/>
            </a:endParaRPr>
          </a:p>
          <a:p>
            <a:endParaRPr lang="en-GB" sz="1200" dirty="0" smtClean="0">
              <a:latin typeface="Arial" pitchFamily="34" charset="0"/>
              <a:cs typeface="Arial" pitchFamily="34" charset="0"/>
            </a:endParaRPr>
          </a:p>
          <a:p>
            <a:endParaRPr lang="en-GB" sz="1200" dirty="0">
              <a:latin typeface="Arial" pitchFamily="34" charset="0"/>
              <a:cs typeface="Arial" pitchFamily="34" charset="0"/>
            </a:endParaRPr>
          </a:p>
          <a:p>
            <a:endParaRPr lang="en-GB" sz="1200" dirty="0">
              <a:latin typeface="Arial" pitchFamily="34" charset="0"/>
              <a:cs typeface="Arial" pitchFamily="34" charset="0"/>
            </a:endParaRPr>
          </a:p>
          <a:p>
            <a:endParaRPr lang="en-US" sz="1200" dirty="0">
              <a:latin typeface="Arial" pitchFamily="34" charset="0"/>
              <a:cs typeface="Arial" pitchFamily="34" charset="0"/>
            </a:endParaRPr>
          </a:p>
        </p:txBody>
      </p:sp>
    </p:spTree>
    <p:extLst>
      <p:ext uri="{BB962C8B-B14F-4D97-AF65-F5344CB8AC3E}">
        <p14:creationId xmlns:p14="http://schemas.microsoft.com/office/powerpoint/2010/main" val="3851741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3553</TotalTime>
  <Words>3157</Words>
  <Application>Microsoft Office PowerPoint</Application>
  <PresentationFormat>On-screen Show (4:3)</PresentationFormat>
  <Paragraphs>336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Countdown to London 2012  Information for Communications Providers from Openreach and BT Wholesale</vt:lpstr>
      <vt:lpstr>ORDER TIMELINES</vt:lpstr>
      <vt:lpstr>GETTING AROUND DURING THE GAMES</vt:lpstr>
      <vt:lpstr>CLEARWAY 2012</vt:lpstr>
      <vt:lpstr>CLEARWAY 2012 – WHAT DOES THIS MEAN?</vt:lpstr>
      <vt:lpstr>TFL’s TRAVEL HOTSPOTS</vt:lpstr>
      <vt:lpstr>EXCHANGE ACCESS</vt:lpstr>
      <vt:lpstr>EXCHANGES AND THE OLYMPIC ROUTE NETWORK</vt:lpstr>
      <vt:lpstr>SECURITY</vt:lpstr>
      <vt:lpstr>SERVICE CONTINUITY THROUGH THE GAMES</vt:lpstr>
      <vt:lpstr>SERVICE PROTECTION</vt:lpstr>
      <vt:lpstr>WHAT DOES SERVICE PROTECTION MEAN FOR CUSTOMERS? </vt:lpstr>
      <vt:lpstr>CORE COMMUNICATIONS SERVICES CAPACITY</vt:lpstr>
      <vt:lpstr>RESILIENCE</vt:lpstr>
      <vt:lpstr>SUPPLY CHAINS</vt:lpstr>
      <vt:lpstr>KEY MESSAGES</vt:lpstr>
      <vt:lpstr>OUR TEN LONDON 2012 INTENTIONS</vt:lpstr>
      <vt:lpstr>SUPPORTING INFORMATION</vt:lpstr>
      <vt:lpstr>LONDON 2012:  KEY FACTS</vt:lpstr>
      <vt:lpstr>PRACTICE EVENTS</vt:lpstr>
      <vt:lpstr>LESSONS FROM VANCOUVER</vt:lpstr>
    </vt:vector>
  </TitlesOfParts>
  <Company>BT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Countdown to London 2012</dc:title>
  <dc:creator>Joe Kelly</dc:creator>
  <cp:lastModifiedBy>Neil Armstrong</cp:lastModifiedBy>
  <cp:revision>355</cp:revision>
  <dcterms:created xsi:type="dcterms:W3CDTF">2011-08-02T16:03:42Z</dcterms:created>
  <dcterms:modified xsi:type="dcterms:W3CDTF">2012-03-23T15:18:31Z</dcterms:modified>
</cp:coreProperties>
</file>